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9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0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1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6" r:id="rId1"/>
    <p:sldMasterId id="2147483652" r:id="rId2"/>
    <p:sldMasterId id="2147483648" r:id="rId3"/>
    <p:sldMasterId id="2147483650" r:id="rId4"/>
    <p:sldMasterId id="2147483654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  <p:sldMasterId id="2147483677" r:id="rId12"/>
    <p:sldMasterId id="2147483680" r:id="rId13"/>
    <p:sldMasterId id="2147483683" r:id="rId14"/>
  </p:sldMasterIdLst>
  <p:notesMasterIdLst>
    <p:notesMasterId r:id="rId117"/>
  </p:notesMasterIdLst>
  <p:handoutMasterIdLst>
    <p:handoutMasterId r:id="rId118"/>
  </p:handoutMasterIdLst>
  <p:sldIdLst>
    <p:sldId id="258" r:id="rId15"/>
    <p:sldId id="261" r:id="rId16"/>
    <p:sldId id="2147469966" r:id="rId17"/>
    <p:sldId id="288" r:id="rId18"/>
    <p:sldId id="330" r:id="rId19"/>
    <p:sldId id="351" r:id="rId20"/>
    <p:sldId id="272" r:id="rId21"/>
    <p:sldId id="2147469972" r:id="rId22"/>
    <p:sldId id="2147469973" r:id="rId23"/>
    <p:sldId id="1601" r:id="rId24"/>
    <p:sldId id="1543" r:id="rId25"/>
    <p:sldId id="1544" r:id="rId26"/>
    <p:sldId id="270" r:id="rId27"/>
    <p:sldId id="2147469977" r:id="rId28"/>
    <p:sldId id="1549" r:id="rId29"/>
    <p:sldId id="1550" r:id="rId30"/>
    <p:sldId id="2147469978" r:id="rId31"/>
    <p:sldId id="289" r:id="rId32"/>
    <p:sldId id="1568" r:id="rId33"/>
    <p:sldId id="285" r:id="rId34"/>
    <p:sldId id="286" r:id="rId35"/>
    <p:sldId id="284" r:id="rId36"/>
    <p:sldId id="2147469968" r:id="rId37"/>
    <p:sldId id="292" r:id="rId38"/>
    <p:sldId id="345" r:id="rId39"/>
    <p:sldId id="348" r:id="rId40"/>
    <p:sldId id="293" r:id="rId41"/>
    <p:sldId id="2147469849" r:id="rId42"/>
    <p:sldId id="308" r:id="rId43"/>
    <p:sldId id="1570" r:id="rId44"/>
    <p:sldId id="1536" r:id="rId45"/>
    <p:sldId id="1589" r:id="rId46"/>
    <p:sldId id="2147469975" r:id="rId47"/>
    <p:sldId id="1548" r:id="rId48"/>
    <p:sldId id="2147469974" r:id="rId49"/>
    <p:sldId id="2147469981" r:id="rId50"/>
    <p:sldId id="1551" r:id="rId51"/>
    <p:sldId id="2147469976" r:id="rId52"/>
    <p:sldId id="1553" r:id="rId53"/>
    <p:sldId id="1579" r:id="rId54"/>
    <p:sldId id="1591" r:id="rId55"/>
    <p:sldId id="2147469979" r:id="rId56"/>
    <p:sldId id="1540" r:id="rId57"/>
    <p:sldId id="1695" r:id="rId58"/>
    <p:sldId id="1615" r:id="rId59"/>
    <p:sldId id="1561" r:id="rId60"/>
    <p:sldId id="2147469874" r:id="rId61"/>
    <p:sldId id="2147469873" r:id="rId62"/>
    <p:sldId id="2147469943" r:id="rId63"/>
    <p:sldId id="2147469875" r:id="rId64"/>
    <p:sldId id="2147469879" r:id="rId65"/>
    <p:sldId id="2147469870" r:id="rId66"/>
    <p:sldId id="2147469929" r:id="rId67"/>
    <p:sldId id="1608" r:id="rId68"/>
    <p:sldId id="1524" r:id="rId69"/>
    <p:sldId id="2147469980" r:id="rId70"/>
    <p:sldId id="2147469969" r:id="rId71"/>
    <p:sldId id="1697" r:id="rId72"/>
    <p:sldId id="2147469970" r:id="rId73"/>
    <p:sldId id="1766" r:id="rId74"/>
    <p:sldId id="1767" r:id="rId75"/>
    <p:sldId id="1529" r:id="rId76"/>
    <p:sldId id="1716" r:id="rId77"/>
    <p:sldId id="1714" r:id="rId78"/>
    <p:sldId id="1715" r:id="rId79"/>
    <p:sldId id="1620" r:id="rId80"/>
    <p:sldId id="1718" r:id="rId81"/>
    <p:sldId id="1717" r:id="rId82"/>
    <p:sldId id="1726" r:id="rId83"/>
    <p:sldId id="1837" r:id="rId84"/>
    <p:sldId id="1528" r:id="rId85"/>
    <p:sldId id="1719" r:id="rId86"/>
    <p:sldId id="1731" r:id="rId87"/>
    <p:sldId id="1744" r:id="rId88"/>
    <p:sldId id="2147469971" r:id="rId89"/>
    <p:sldId id="1643" r:id="rId90"/>
    <p:sldId id="2147469840" r:id="rId91"/>
    <p:sldId id="1646" r:id="rId92"/>
    <p:sldId id="1647" r:id="rId93"/>
    <p:sldId id="1649" r:id="rId94"/>
    <p:sldId id="1651" r:id="rId95"/>
    <p:sldId id="1652" r:id="rId96"/>
    <p:sldId id="1648" r:id="rId97"/>
    <p:sldId id="1650" r:id="rId98"/>
    <p:sldId id="1661" r:id="rId99"/>
    <p:sldId id="1664" r:id="rId100"/>
    <p:sldId id="1665" r:id="rId101"/>
    <p:sldId id="1666" r:id="rId102"/>
    <p:sldId id="1663" r:id="rId103"/>
    <p:sldId id="1644" r:id="rId104"/>
    <p:sldId id="1653" r:id="rId105"/>
    <p:sldId id="1654" r:id="rId106"/>
    <p:sldId id="1655" r:id="rId107"/>
    <p:sldId id="1698" r:id="rId108"/>
    <p:sldId id="1699" r:id="rId109"/>
    <p:sldId id="2147469982" r:id="rId110"/>
    <p:sldId id="2147469983" r:id="rId111"/>
    <p:sldId id="2147469984" r:id="rId112"/>
    <p:sldId id="2147469985" r:id="rId113"/>
    <p:sldId id="2147469986" r:id="rId114"/>
    <p:sldId id="2147469965" r:id="rId115"/>
    <p:sldId id="266" r:id="rId116"/>
  </p:sldIdLst>
  <p:sldSz cx="12192000" cy="6858000"/>
  <p:notesSz cx="6858000" cy="9144000"/>
  <p:embeddedFontLst>
    <p:embeddedFont>
      <p:font typeface="Calibri" panose="020F0502020204030204" pitchFamily="34" charset="0"/>
      <p:regular r:id="rId119"/>
      <p:bold r:id="rId120"/>
      <p:italic r:id="rId121"/>
      <p:boldItalic r:id="rId122"/>
    </p:embeddedFont>
    <p:embeddedFont>
      <p:font typeface="Lato" panose="020F0502020204030203" pitchFamily="34" charset="-18"/>
      <p:regular r:id="rId123"/>
      <p:bold r:id="rId124"/>
      <p:italic r:id="rId125"/>
      <p:boldItalic r:id="rId126"/>
    </p:embeddedFont>
    <p:embeddedFont>
      <p:font typeface="Lato Black" panose="020F0A02020204030203" pitchFamily="34" charset="-18"/>
      <p:bold r:id="rId127"/>
      <p:boldItalic r:id="rId128"/>
    </p:embeddedFont>
    <p:embeddedFont>
      <p:font typeface="Montserrat" panose="00000500000000000000" pitchFamily="2" charset="-18"/>
      <p:regular r:id="rId129"/>
      <p:bold r:id="rId130"/>
      <p:italic r:id="rId131"/>
      <p:boldItalic r:id="rId132"/>
    </p:embeddedFont>
  </p:embeddedFont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F_KAS_startowe" id="{39D62F48-E917-4904-BC48-DFF526BCB5FC}">
          <p14:sldIdLst>
            <p14:sldId id="258"/>
          </p14:sldIdLst>
        </p14:section>
        <p14:section name="MF_KAS_srodek" id="{5F5C5854-BAB1-4AB6-A894-A7450BEFCDD6}">
          <p14:sldIdLst>
            <p14:sldId id="261"/>
            <p14:sldId id="2147469966"/>
            <p14:sldId id="288"/>
            <p14:sldId id="330"/>
            <p14:sldId id="351"/>
            <p14:sldId id="272"/>
            <p14:sldId id="2147469972"/>
            <p14:sldId id="2147469973"/>
            <p14:sldId id="1601"/>
            <p14:sldId id="1543"/>
            <p14:sldId id="1544"/>
            <p14:sldId id="270"/>
            <p14:sldId id="2147469977"/>
            <p14:sldId id="1549"/>
            <p14:sldId id="1550"/>
            <p14:sldId id="2147469978"/>
            <p14:sldId id="289"/>
            <p14:sldId id="1568"/>
            <p14:sldId id="285"/>
            <p14:sldId id="286"/>
            <p14:sldId id="284"/>
            <p14:sldId id="2147469968"/>
            <p14:sldId id="292"/>
            <p14:sldId id="345"/>
            <p14:sldId id="348"/>
            <p14:sldId id="293"/>
            <p14:sldId id="2147469849"/>
            <p14:sldId id="308"/>
            <p14:sldId id="1570"/>
            <p14:sldId id="1536"/>
            <p14:sldId id="1589"/>
            <p14:sldId id="2147469975"/>
            <p14:sldId id="1548"/>
            <p14:sldId id="2147469974"/>
            <p14:sldId id="2147469981"/>
            <p14:sldId id="1551"/>
            <p14:sldId id="2147469976"/>
            <p14:sldId id="1553"/>
            <p14:sldId id="1579"/>
            <p14:sldId id="1591"/>
            <p14:sldId id="2147469979"/>
            <p14:sldId id="1540"/>
            <p14:sldId id="1695"/>
            <p14:sldId id="1615"/>
            <p14:sldId id="1561"/>
            <p14:sldId id="2147469874"/>
            <p14:sldId id="2147469873"/>
            <p14:sldId id="2147469943"/>
            <p14:sldId id="2147469875"/>
            <p14:sldId id="2147469879"/>
            <p14:sldId id="2147469870"/>
            <p14:sldId id="2147469929"/>
            <p14:sldId id="1608"/>
            <p14:sldId id="1524"/>
            <p14:sldId id="2147469980"/>
            <p14:sldId id="2147469969"/>
            <p14:sldId id="1697"/>
            <p14:sldId id="2147469970"/>
            <p14:sldId id="1766"/>
            <p14:sldId id="1767"/>
            <p14:sldId id="1529"/>
            <p14:sldId id="1716"/>
            <p14:sldId id="1714"/>
            <p14:sldId id="1715"/>
            <p14:sldId id="1620"/>
            <p14:sldId id="1718"/>
            <p14:sldId id="1717"/>
            <p14:sldId id="1726"/>
            <p14:sldId id="1837"/>
            <p14:sldId id="1528"/>
            <p14:sldId id="1719"/>
            <p14:sldId id="1731"/>
            <p14:sldId id="1744"/>
            <p14:sldId id="2147469971"/>
            <p14:sldId id="1643"/>
            <p14:sldId id="2147469840"/>
            <p14:sldId id="1646"/>
            <p14:sldId id="1647"/>
            <p14:sldId id="1649"/>
            <p14:sldId id="1651"/>
            <p14:sldId id="1652"/>
            <p14:sldId id="1648"/>
            <p14:sldId id="1650"/>
            <p14:sldId id="1661"/>
            <p14:sldId id="1664"/>
            <p14:sldId id="1665"/>
            <p14:sldId id="1666"/>
            <p14:sldId id="1663"/>
            <p14:sldId id="1644"/>
            <p14:sldId id="1653"/>
            <p14:sldId id="1654"/>
            <p14:sldId id="1655"/>
            <p14:sldId id="1698"/>
            <p14:sldId id="1699"/>
            <p14:sldId id="2147469982"/>
            <p14:sldId id="2147469983"/>
            <p14:sldId id="2147469984"/>
            <p14:sldId id="2147469985"/>
            <p14:sldId id="2147469986"/>
            <p14:sldId id="2147469965"/>
          </p14:sldIdLst>
        </p14:section>
        <p14:section name="MF_KAS_koncowe" id="{4D2FB628-BA0C-4101-9F9B-A23843DA94A5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8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Śmiałkowska Justyna" initials="ŚJ" lastIdx="36" clrIdx="0">
    <p:extLst>
      <p:ext uri="{19B8F6BF-5375-455C-9EA6-DF929625EA0E}">
        <p15:presenceInfo xmlns:p15="http://schemas.microsoft.com/office/powerpoint/2012/main" userId="S::justyna.smialkowska@mf.gov.pl::3619ad90-e356-4ce4-8d0c-487ab809cc0a" providerId="AD"/>
      </p:ext>
    </p:extLst>
  </p:cmAuthor>
  <p:cmAuthor id="2" name="Jaromirski Kacper" initials="JK" lastIdx="2" clrIdx="1">
    <p:extLst>
      <p:ext uri="{19B8F6BF-5375-455C-9EA6-DF929625EA0E}">
        <p15:presenceInfo xmlns:p15="http://schemas.microsoft.com/office/powerpoint/2012/main" userId="S::kacper.jaromirski@mf.gov.pl::d3fd342b-5abe-4088-b6a8-4987b67ca2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29" autoAdjust="0"/>
    <p:restoredTop sz="94660"/>
  </p:normalViewPr>
  <p:slideViewPr>
    <p:cSldViewPr showGuides="1">
      <p:cViewPr varScale="1">
        <p:scale>
          <a:sx n="76" d="100"/>
          <a:sy n="76" d="100"/>
        </p:scale>
        <p:origin x="108" y="474"/>
      </p:cViewPr>
      <p:guideLst>
        <p:guide orient="horz" pos="148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670"/>
    </p:cViewPr>
  </p:sorterViewPr>
  <p:notesViewPr>
    <p:cSldViewPr showGuides="1">
      <p:cViewPr varScale="1">
        <p:scale>
          <a:sx n="105" d="100"/>
          <a:sy n="105" d="100"/>
        </p:scale>
        <p:origin x="2496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notesMaster" Target="notesMasters/notesMaster1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63" Type="http://schemas.openxmlformats.org/officeDocument/2006/relationships/slide" Target="slides/slide49.xml"/><Relationship Id="rId84" Type="http://schemas.openxmlformats.org/officeDocument/2006/relationships/slide" Target="slides/slide70.xml"/><Relationship Id="rId16" Type="http://schemas.openxmlformats.org/officeDocument/2006/relationships/slide" Target="slides/slide2.xml"/><Relationship Id="rId107" Type="http://schemas.openxmlformats.org/officeDocument/2006/relationships/slide" Target="slides/slide9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74" Type="http://schemas.openxmlformats.org/officeDocument/2006/relationships/slide" Target="slides/slide60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123" Type="http://schemas.openxmlformats.org/officeDocument/2006/relationships/font" Target="fonts/font5.fntdata"/><Relationship Id="rId128" Type="http://schemas.openxmlformats.org/officeDocument/2006/relationships/font" Target="fonts/font10.fntdata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6.xml"/><Relationship Id="rId95" Type="http://schemas.openxmlformats.org/officeDocument/2006/relationships/slide" Target="slides/slide8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113" Type="http://schemas.openxmlformats.org/officeDocument/2006/relationships/slide" Target="slides/slide99.xml"/><Relationship Id="rId118" Type="http://schemas.openxmlformats.org/officeDocument/2006/relationships/handoutMaster" Target="handoutMasters/handoutMaster1.xml"/><Relationship Id="rId134" Type="http://schemas.openxmlformats.org/officeDocument/2006/relationships/presProps" Target="presProps.xml"/><Relationship Id="rId80" Type="http://schemas.openxmlformats.org/officeDocument/2006/relationships/slide" Target="slides/slide66.xml"/><Relationship Id="rId85" Type="http://schemas.openxmlformats.org/officeDocument/2006/relationships/slide" Target="slides/slide71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slide" Target="slides/slide89.xml"/><Relationship Id="rId108" Type="http://schemas.openxmlformats.org/officeDocument/2006/relationships/slide" Target="slides/slide94.xml"/><Relationship Id="rId124" Type="http://schemas.openxmlformats.org/officeDocument/2006/relationships/font" Target="fonts/font6.fntdata"/><Relationship Id="rId129" Type="http://schemas.openxmlformats.org/officeDocument/2006/relationships/font" Target="fonts/font11.fntdata"/><Relationship Id="rId54" Type="http://schemas.openxmlformats.org/officeDocument/2006/relationships/slide" Target="slides/slide40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91" Type="http://schemas.openxmlformats.org/officeDocument/2006/relationships/slide" Target="slides/slide77.xml"/><Relationship Id="rId96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49" Type="http://schemas.openxmlformats.org/officeDocument/2006/relationships/slide" Target="slides/slide35.xml"/><Relationship Id="rId114" Type="http://schemas.openxmlformats.org/officeDocument/2006/relationships/slide" Target="slides/slide100.xml"/><Relationship Id="rId119" Type="http://schemas.openxmlformats.org/officeDocument/2006/relationships/font" Target="fonts/font1.fntdata"/><Relationship Id="rId44" Type="http://schemas.openxmlformats.org/officeDocument/2006/relationships/slide" Target="slides/slide30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130" Type="http://schemas.openxmlformats.org/officeDocument/2006/relationships/font" Target="fonts/font12.fntdata"/><Relationship Id="rId135" Type="http://schemas.openxmlformats.org/officeDocument/2006/relationships/viewProps" Target="viewProps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109" Type="http://schemas.openxmlformats.org/officeDocument/2006/relationships/slide" Target="slides/slide9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slide" Target="slides/slide90.xml"/><Relationship Id="rId120" Type="http://schemas.openxmlformats.org/officeDocument/2006/relationships/font" Target="fonts/font2.fntdata"/><Relationship Id="rId125" Type="http://schemas.openxmlformats.org/officeDocument/2006/relationships/font" Target="fonts/font7.fntdata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110" Type="http://schemas.openxmlformats.org/officeDocument/2006/relationships/slide" Target="slides/slide96.xml"/><Relationship Id="rId115" Type="http://schemas.openxmlformats.org/officeDocument/2006/relationships/slide" Target="slides/slide101.xml"/><Relationship Id="rId131" Type="http://schemas.openxmlformats.org/officeDocument/2006/relationships/font" Target="fonts/font13.fntdata"/><Relationship Id="rId136" Type="http://schemas.openxmlformats.org/officeDocument/2006/relationships/theme" Target="theme/theme1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slide" Target="slides/slide91.xml"/><Relationship Id="rId126" Type="http://schemas.openxmlformats.org/officeDocument/2006/relationships/font" Target="fonts/font8.fntdata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121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Relationship Id="rId116" Type="http://schemas.openxmlformats.org/officeDocument/2006/relationships/slide" Target="slides/slide102.xml"/><Relationship Id="rId137" Type="http://schemas.openxmlformats.org/officeDocument/2006/relationships/tableStyles" Target="tableStyles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62" Type="http://schemas.openxmlformats.org/officeDocument/2006/relationships/slide" Target="slides/slide48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111" Type="http://schemas.openxmlformats.org/officeDocument/2006/relationships/slide" Target="slides/slide97.xml"/><Relationship Id="rId132" Type="http://schemas.openxmlformats.org/officeDocument/2006/relationships/font" Target="fonts/font14.fntdata"/><Relationship Id="rId15" Type="http://schemas.openxmlformats.org/officeDocument/2006/relationships/slide" Target="slides/slide1.xml"/><Relationship Id="rId36" Type="http://schemas.openxmlformats.org/officeDocument/2006/relationships/slide" Target="slides/slide22.xml"/><Relationship Id="rId57" Type="http://schemas.openxmlformats.org/officeDocument/2006/relationships/slide" Target="slides/slide43.xml"/><Relationship Id="rId106" Type="http://schemas.openxmlformats.org/officeDocument/2006/relationships/slide" Target="slides/slide92.xml"/><Relationship Id="rId127" Type="http://schemas.openxmlformats.org/officeDocument/2006/relationships/font" Target="fonts/font9.fntdata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52" Type="http://schemas.openxmlformats.org/officeDocument/2006/relationships/slide" Target="slides/slide38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122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2.xml"/><Relationship Id="rId47" Type="http://schemas.openxmlformats.org/officeDocument/2006/relationships/slide" Target="slides/slide33.xml"/><Relationship Id="rId68" Type="http://schemas.openxmlformats.org/officeDocument/2006/relationships/slide" Target="slides/slide54.xml"/><Relationship Id="rId89" Type="http://schemas.openxmlformats.org/officeDocument/2006/relationships/slide" Target="slides/slide75.xml"/><Relationship Id="rId112" Type="http://schemas.openxmlformats.org/officeDocument/2006/relationships/slide" Target="slides/slide98.xml"/><Relationship Id="rId13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F9A343C-13EF-47BC-8DE0-3E8A478582B8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Ekran startowy </a:t>
          </a:r>
          <a:r>
            <a:rPr lang="pl-PL" sz="1800" dirty="0">
              <a:solidFill>
                <a:srgbClr val="FF0000"/>
              </a:solidFill>
            </a:rPr>
            <a:t>MCU</a:t>
          </a:r>
          <a:r>
            <a:rPr lang="pl-PL" sz="1800" dirty="0"/>
            <a:t> </a:t>
          </a:r>
        </a:p>
      </dgm:t>
    </dgm:pt>
    <dgm:pt modelId="{D3C603F1-61E6-495F-9CC2-0173A9D90841}" type="parTrans" cxnId="{366D79F4-F0BE-4546-93F9-642D4CAA4B05}">
      <dgm:prSet/>
      <dgm:spPr/>
      <dgm:t>
        <a:bodyPr/>
        <a:lstStyle/>
        <a:p>
          <a:endParaRPr lang="pl-PL"/>
        </a:p>
      </dgm:t>
    </dgm:pt>
    <dgm:pt modelId="{ECA2AE8B-683D-439C-B6B6-790B0056D586}" type="sibTrans" cxnId="{366D79F4-F0BE-4546-93F9-642D4CAA4B05}">
      <dgm:prSet/>
      <dgm:spPr/>
      <dgm:t>
        <a:bodyPr/>
        <a:lstStyle/>
        <a:p>
          <a:endParaRPr lang="pl-PL"/>
        </a:p>
      </dgm:t>
    </dgm:pt>
    <dgm:pt modelId="{9BD5E25D-AEBD-42B0-B1AA-03AF8F4B5960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Rozpoczęcie proces uwierzytelnienia rozpoczynamy od wyboru metody autoryzacji</a:t>
          </a:r>
        </a:p>
      </dgm:t>
    </dgm:pt>
    <dgm:pt modelId="{B2FC5EE1-1707-438F-BCF4-821E505AF7B2}" type="parTrans" cxnId="{4FE6EE9F-E885-457D-922C-03E82FA3455E}">
      <dgm:prSet/>
      <dgm:spPr/>
      <dgm:t>
        <a:bodyPr/>
        <a:lstStyle/>
        <a:p>
          <a:endParaRPr lang="pl-PL"/>
        </a:p>
      </dgm:t>
    </dgm:pt>
    <dgm:pt modelId="{2CED36A0-A074-440C-8AF2-5BA72C26E817}" type="sibTrans" cxnId="{4FE6EE9F-E885-457D-922C-03E82FA3455E}">
      <dgm:prSet/>
      <dgm:spPr/>
      <dgm:t>
        <a:bodyPr/>
        <a:lstStyle/>
        <a:p>
          <a:endParaRPr lang="pl-PL"/>
        </a:p>
      </dgm:t>
    </dgm:pt>
    <dgm:pt modelId="{46047BF5-1799-4DCD-9561-6D66261CD99A}">
      <dgm:prSet custT="1"/>
      <dgm:spPr/>
      <dgm:t>
        <a:bodyPr/>
        <a:lstStyle/>
        <a:p>
          <a:r>
            <a:rPr lang="pl-PL" sz="1800" dirty="0"/>
            <a:t>Pozwala na rozpoczęcie procesu uwierzytelnienia się w aplikacji</a:t>
          </a:r>
        </a:p>
      </dgm:t>
    </dgm:pt>
    <dgm:pt modelId="{3608BE04-EBB7-474C-B4D2-4B2ED9BFFB64}" type="parTrans" cxnId="{B99D5162-F48B-4539-B641-5979A13F787C}">
      <dgm:prSet/>
      <dgm:spPr/>
      <dgm:t>
        <a:bodyPr/>
        <a:lstStyle/>
        <a:p>
          <a:endParaRPr lang="pl-PL"/>
        </a:p>
      </dgm:t>
    </dgm:pt>
    <dgm:pt modelId="{F811825D-9C6F-411F-A1BF-37C84522555A}" type="sibTrans" cxnId="{B99D5162-F48B-4539-B641-5979A13F787C}">
      <dgm:prSet/>
      <dgm:spPr/>
      <dgm:t>
        <a:bodyPr/>
        <a:lstStyle/>
        <a:p>
          <a:endParaRPr lang="pl-PL"/>
        </a:p>
      </dgm:t>
    </dgm:pt>
    <dgm:pt modelId="{59721F19-CD14-467C-A5A7-E236BCB84327}">
      <dgm:prSet custT="1"/>
      <dgm:spPr/>
      <dgm:t>
        <a:bodyPr/>
        <a:lstStyle/>
        <a:p>
          <a:r>
            <a:rPr lang="pl-PL" sz="1800" dirty="0"/>
            <a:t>Aby uwierzytelnić się w </a:t>
          </a:r>
          <a:r>
            <a:rPr lang="pl-PL" sz="1800" dirty="0">
              <a:solidFill>
                <a:srgbClr val="FF0000"/>
              </a:solidFill>
            </a:rPr>
            <a:t>MCU</a:t>
          </a:r>
          <a:r>
            <a:rPr lang="pl-PL" sz="1800" dirty="0"/>
            <a:t> będzie można wykorzystać:</a:t>
          </a:r>
        </a:p>
      </dgm:t>
    </dgm:pt>
    <dgm:pt modelId="{108FC676-DA48-430B-9987-3D9B681E303C}" type="parTrans" cxnId="{CE73FAA5-4987-4D3B-A448-DE3BB2616EE9}">
      <dgm:prSet/>
      <dgm:spPr/>
      <dgm:t>
        <a:bodyPr/>
        <a:lstStyle/>
        <a:p>
          <a:endParaRPr lang="pl-PL"/>
        </a:p>
      </dgm:t>
    </dgm:pt>
    <dgm:pt modelId="{D8CDB040-55EE-4A47-83C3-7B6A345A1C30}" type="sibTrans" cxnId="{CE73FAA5-4987-4D3B-A448-DE3BB2616EE9}">
      <dgm:prSet/>
      <dgm:spPr/>
      <dgm:t>
        <a:bodyPr/>
        <a:lstStyle/>
        <a:p>
          <a:endParaRPr lang="pl-PL"/>
        </a:p>
      </dgm:t>
    </dgm:pt>
    <dgm:pt modelId="{EC11F8B3-F1ED-4528-BCDE-219B19866A1D}">
      <dgm:prSet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pl-PL" sz="1800" dirty="0"/>
            <a:t> Profil Zaufany</a:t>
          </a:r>
        </a:p>
      </dgm:t>
    </dgm:pt>
    <dgm:pt modelId="{9ADFE757-B7A6-40CD-95B6-6EE6DBD51171}" type="parTrans" cxnId="{5CCE1DDB-1FE0-4097-95C5-D65AF04CC723}">
      <dgm:prSet/>
      <dgm:spPr/>
      <dgm:t>
        <a:bodyPr/>
        <a:lstStyle/>
        <a:p>
          <a:endParaRPr lang="pl-PL"/>
        </a:p>
      </dgm:t>
    </dgm:pt>
    <dgm:pt modelId="{A30F5781-8335-4DED-97AE-65B7C17323BB}" type="sibTrans" cxnId="{5CCE1DDB-1FE0-4097-95C5-D65AF04CC723}">
      <dgm:prSet/>
      <dgm:spPr/>
      <dgm:t>
        <a:bodyPr/>
        <a:lstStyle/>
        <a:p>
          <a:endParaRPr lang="pl-PL"/>
        </a:p>
      </dgm:t>
    </dgm:pt>
    <dgm:pt modelId="{08B4A792-3DDA-44E4-BE12-8B7AE9AAC7A8}">
      <dgm:prSet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pl-PL" sz="1800" dirty="0"/>
            <a:t> Certyfikat kwalifikowany z NIP lub PESEL</a:t>
          </a:r>
        </a:p>
      </dgm:t>
    </dgm:pt>
    <dgm:pt modelId="{5B50505A-0655-46E6-82A2-938834D8EFD2}" type="parTrans" cxnId="{2659321B-F41F-4543-9BEC-013444F623D8}">
      <dgm:prSet/>
      <dgm:spPr/>
      <dgm:t>
        <a:bodyPr/>
        <a:lstStyle/>
        <a:p>
          <a:endParaRPr lang="pl-PL"/>
        </a:p>
      </dgm:t>
    </dgm:pt>
    <dgm:pt modelId="{74CB2665-C740-45BB-A9FC-F4C21A606C86}" type="sibTrans" cxnId="{2659321B-F41F-4543-9BEC-013444F623D8}">
      <dgm:prSet/>
      <dgm:spPr/>
      <dgm:t>
        <a:bodyPr/>
        <a:lstStyle/>
        <a:p>
          <a:endParaRPr lang="pl-PL"/>
        </a:p>
      </dgm:t>
    </dgm:pt>
    <dgm:pt modelId="{D21262BB-F25E-4D66-A4FC-975A14CAE71A}">
      <dgm:prSet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pl-PL" sz="1800" dirty="0"/>
            <a:t> Certyfikat kwalifikowany bez NIP i PESEL („Odcisk palca”)</a:t>
          </a:r>
        </a:p>
      </dgm:t>
    </dgm:pt>
    <dgm:pt modelId="{DF5C363D-4935-447F-B495-625A5E4921AB}" type="parTrans" cxnId="{D65D5039-3A83-401E-A2C9-5839D2C198B9}">
      <dgm:prSet/>
      <dgm:spPr/>
      <dgm:t>
        <a:bodyPr/>
        <a:lstStyle/>
        <a:p>
          <a:endParaRPr lang="pl-PL"/>
        </a:p>
      </dgm:t>
    </dgm:pt>
    <dgm:pt modelId="{47EEEDF9-8E5C-4AE9-816C-2F40E0E43715}" type="sibTrans" cxnId="{D65D5039-3A83-401E-A2C9-5839D2C198B9}">
      <dgm:prSet/>
      <dgm:spPr/>
      <dgm:t>
        <a:bodyPr/>
        <a:lstStyle/>
        <a:p>
          <a:endParaRPr lang="pl-PL"/>
        </a:p>
      </dgm:t>
    </dgm:pt>
    <dgm:pt modelId="{02F3E6F0-5F93-49B5-B069-DC2BE66168AF}">
      <dgm:prSet custT="1"/>
      <dgm:spPr/>
      <dgm:t>
        <a:bodyPr/>
        <a:lstStyle/>
        <a:p>
          <a:r>
            <a:rPr lang="pl-PL" sz="1800" dirty="0"/>
            <a:t>Dostęp do MCU realizowany jest za pośrednictwem najnowszych stabilnych wersji przeglądarek internetowych: Google Chrome, Mozilla </a:t>
          </a:r>
          <a:r>
            <a:rPr lang="pl-PL" sz="1800" dirty="0" err="1"/>
            <a:t>Firefox</a:t>
          </a:r>
          <a:r>
            <a:rPr lang="pl-PL" sz="1800" dirty="0"/>
            <a:t>, Microsoft Edge, Opera, Safari.</a:t>
          </a:r>
        </a:p>
      </dgm:t>
    </dgm:pt>
    <dgm:pt modelId="{4A36DE54-6FD1-4090-97E2-6FF8BE112949}" type="parTrans" cxnId="{F32A37EA-195F-4112-B595-103FD01D6B00}">
      <dgm:prSet/>
      <dgm:spPr/>
      <dgm:t>
        <a:bodyPr/>
        <a:lstStyle/>
        <a:p>
          <a:endParaRPr lang="pl-PL"/>
        </a:p>
      </dgm:t>
    </dgm:pt>
    <dgm:pt modelId="{59C41CCA-4100-4275-B20C-E697AAF9A7BC}" type="sibTrans" cxnId="{F32A37EA-195F-4112-B595-103FD01D6B00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4506DB32-F296-4975-B008-DC0455A61CAD}" type="pres">
      <dgm:prSet presAssocID="{5F9A343C-13EF-47BC-8DE0-3E8A478582B8}" presName="parentLin" presStyleCnt="0"/>
      <dgm:spPr/>
    </dgm:pt>
    <dgm:pt modelId="{7CA7A9B6-8A84-4BBC-A14C-7ABA3F13EC45}" type="pres">
      <dgm:prSet presAssocID="{5F9A343C-13EF-47BC-8DE0-3E8A478582B8}" presName="parentLeftMargin" presStyleLbl="node1" presStyleIdx="0" presStyleCnt="2"/>
      <dgm:spPr/>
    </dgm:pt>
    <dgm:pt modelId="{1F9ADE20-D390-43D2-92C4-05B3A66F4556}" type="pres">
      <dgm:prSet presAssocID="{5F9A343C-13EF-47BC-8DE0-3E8A478582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A1858A1-9EAF-447E-83F8-FF18D020971D}" type="pres">
      <dgm:prSet presAssocID="{5F9A343C-13EF-47BC-8DE0-3E8A478582B8}" presName="negativeSpace" presStyleCnt="0"/>
      <dgm:spPr/>
    </dgm:pt>
    <dgm:pt modelId="{121990EE-983A-4A6B-B15C-09B4318424C5}" type="pres">
      <dgm:prSet presAssocID="{5F9A343C-13EF-47BC-8DE0-3E8A478582B8}" presName="childText" presStyleLbl="conFgAcc1" presStyleIdx="0" presStyleCnt="2" custLinFactNeighborY="-12878">
        <dgm:presLayoutVars>
          <dgm:bulletEnabled val="1"/>
        </dgm:presLayoutVars>
      </dgm:prSet>
      <dgm:spPr/>
    </dgm:pt>
    <dgm:pt modelId="{4786AA40-2D06-4B49-BF1E-F9F971FC4242}" type="pres">
      <dgm:prSet presAssocID="{ECA2AE8B-683D-439C-B6B6-790B0056D586}" presName="spaceBetweenRectangles" presStyleCnt="0"/>
      <dgm:spPr/>
    </dgm:pt>
    <dgm:pt modelId="{009ACD28-2EC0-467D-AC28-3329353EFFBD}" type="pres">
      <dgm:prSet presAssocID="{9BD5E25D-AEBD-42B0-B1AA-03AF8F4B5960}" presName="parentLin" presStyleCnt="0"/>
      <dgm:spPr/>
    </dgm:pt>
    <dgm:pt modelId="{3240970A-199B-41ED-8514-FEBF379F5040}" type="pres">
      <dgm:prSet presAssocID="{9BD5E25D-AEBD-42B0-B1AA-03AF8F4B5960}" presName="parentLeftMargin" presStyleLbl="node1" presStyleIdx="0" presStyleCnt="2"/>
      <dgm:spPr/>
    </dgm:pt>
    <dgm:pt modelId="{E417019F-24DD-454A-8D20-28886CA232C7}" type="pres">
      <dgm:prSet presAssocID="{9BD5E25D-AEBD-42B0-B1AA-03AF8F4B59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2B81C7E-2C2E-4340-A1BF-6C0D9F659807}" type="pres">
      <dgm:prSet presAssocID="{9BD5E25D-AEBD-42B0-B1AA-03AF8F4B5960}" presName="negativeSpace" presStyleCnt="0"/>
      <dgm:spPr/>
    </dgm:pt>
    <dgm:pt modelId="{77EF8A93-9854-41BA-B43F-89DBA0E8BD7E}" type="pres">
      <dgm:prSet presAssocID="{9BD5E25D-AEBD-42B0-B1AA-03AF8F4B596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126A511-3F43-4CC1-9CEF-B4916545CCF1}" type="presOf" srcId="{08B4A792-3DDA-44E4-BE12-8B7AE9AAC7A8}" destId="{77EF8A93-9854-41BA-B43F-89DBA0E8BD7E}" srcOrd="0" destOrd="2" presId="urn:microsoft.com/office/officeart/2005/8/layout/list1"/>
    <dgm:cxn modelId="{2659321B-F41F-4543-9BEC-013444F623D8}" srcId="{9BD5E25D-AEBD-42B0-B1AA-03AF8F4B5960}" destId="{08B4A792-3DDA-44E4-BE12-8B7AE9AAC7A8}" srcOrd="2" destOrd="0" parTransId="{5B50505A-0655-46E6-82A2-938834D8EFD2}" sibTransId="{74CB2665-C740-45BB-A9FC-F4C21A606C86}"/>
    <dgm:cxn modelId="{73C9821C-1020-4B12-B29A-066DF4AAA486}" type="presOf" srcId="{02F3E6F0-5F93-49B5-B069-DC2BE66168AF}" destId="{121990EE-983A-4A6B-B15C-09B4318424C5}" srcOrd="0" destOrd="1" presId="urn:microsoft.com/office/officeart/2005/8/layout/list1"/>
    <dgm:cxn modelId="{6C468224-E378-439F-A504-43ECED2973D1}" type="presOf" srcId="{59721F19-CD14-467C-A5A7-E236BCB84327}" destId="{77EF8A93-9854-41BA-B43F-89DBA0E8BD7E}" srcOrd="0" destOrd="0" presId="urn:microsoft.com/office/officeart/2005/8/layout/list1"/>
    <dgm:cxn modelId="{D65D5039-3A83-401E-A2C9-5839D2C198B9}" srcId="{9BD5E25D-AEBD-42B0-B1AA-03AF8F4B5960}" destId="{D21262BB-F25E-4D66-A4FC-975A14CAE71A}" srcOrd="3" destOrd="0" parTransId="{DF5C363D-4935-447F-B495-625A5E4921AB}" sibTransId="{47EEEDF9-8E5C-4AE9-816C-2F40E0E43715}"/>
    <dgm:cxn modelId="{B99D5162-F48B-4539-B641-5979A13F787C}" srcId="{5F9A343C-13EF-47BC-8DE0-3E8A478582B8}" destId="{46047BF5-1799-4DCD-9561-6D66261CD99A}" srcOrd="0" destOrd="0" parTransId="{3608BE04-EBB7-474C-B4D2-4B2ED9BFFB64}" sibTransId="{F811825D-9C6F-411F-A1BF-37C84522555A}"/>
    <dgm:cxn modelId="{797D5371-44FA-49AC-A41F-B3ABC4296C1C}" type="presOf" srcId="{9BD5E25D-AEBD-42B0-B1AA-03AF8F4B5960}" destId="{3240970A-199B-41ED-8514-FEBF379F5040}" srcOrd="0" destOrd="0" presId="urn:microsoft.com/office/officeart/2005/8/layout/list1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3CFAFA9E-8759-4FCD-89B2-97FF1763418F}" type="presOf" srcId="{D21262BB-F25E-4D66-A4FC-975A14CAE71A}" destId="{77EF8A93-9854-41BA-B43F-89DBA0E8BD7E}" srcOrd="0" destOrd="3" presId="urn:microsoft.com/office/officeart/2005/8/layout/list1"/>
    <dgm:cxn modelId="{4FE6EE9F-E885-457D-922C-03E82FA3455E}" srcId="{BE8AAACB-7085-4851-9371-B07ADA3ACA73}" destId="{9BD5E25D-AEBD-42B0-B1AA-03AF8F4B5960}" srcOrd="1" destOrd="0" parTransId="{B2FC5EE1-1707-438F-BCF4-821E505AF7B2}" sibTransId="{2CED36A0-A074-440C-8AF2-5BA72C26E817}"/>
    <dgm:cxn modelId="{2FA944A3-9CDC-4491-8869-AA190B573F9D}" type="presOf" srcId="{EC11F8B3-F1ED-4528-BCDE-219B19866A1D}" destId="{77EF8A93-9854-41BA-B43F-89DBA0E8BD7E}" srcOrd="0" destOrd="1" presId="urn:microsoft.com/office/officeart/2005/8/layout/list1"/>
    <dgm:cxn modelId="{CE73FAA5-4987-4D3B-A448-DE3BB2616EE9}" srcId="{9BD5E25D-AEBD-42B0-B1AA-03AF8F4B5960}" destId="{59721F19-CD14-467C-A5A7-E236BCB84327}" srcOrd="0" destOrd="0" parTransId="{108FC676-DA48-430B-9987-3D9B681E303C}" sibTransId="{D8CDB040-55EE-4A47-83C3-7B6A345A1C30}"/>
    <dgm:cxn modelId="{30BAB4BA-4895-42EB-A889-AE81A99086DD}" type="presOf" srcId="{5F9A343C-13EF-47BC-8DE0-3E8A478582B8}" destId="{7CA7A9B6-8A84-4BBC-A14C-7ABA3F13EC45}" srcOrd="0" destOrd="0" presId="urn:microsoft.com/office/officeart/2005/8/layout/list1"/>
    <dgm:cxn modelId="{F2A03DC6-BAD5-4DD2-9F76-12163025A682}" type="presOf" srcId="{5F9A343C-13EF-47BC-8DE0-3E8A478582B8}" destId="{1F9ADE20-D390-43D2-92C4-05B3A66F4556}" srcOrd="1" destOrd="0" presId="urn:microsoft.com/office/officeart/2005/8/layout/list1"/>
    <dgm:cxn modelId="{5CCE1DDB-1FE0-4097-95C5-D65AF04CC723}" srcId="{9BD5E25D-AEBD-42B0-B1AA-03AF8F4B5960}" destId="{EC11F8B3-F1ED-4528-BCDE-219B19866A1D}" srcOrd="1" destOrd="0" parTransId="{9ADFE757-B7A6-40CD-95B6-6EE6DBD51171}" sibTransId="{A30F5781-8335-4DED-97AE-65B7C17323BB}"/>
    <dgm:cxn modelId="{F32A37EA-195F-4112-B595-103FD01D6B00}" srcId="{5F9A343C-13EF-47BC-8DE0-3E8A478582B8}" destId="{02F3E6F0-5F93-49B5-B069-DC2BE66168AF}" srcOrd="1" destOrd="0" parTransId="{4A36DE54-6FD1-4090-97E2-6FF8BE112949}" sibTransId="{59C41CCA-4100-4275-B20C-E697AAF9A7BC}"/>
    <dgm:cxn modelId="{EF9118EB-D087-49D8-BAEC-9240C4821280}" type="presOf" srcId="{46047BF5-1799-4DCD-9561-6D66261CD99A}" destId="{121990EE-983A-4A6B-B15C-09B4318424C5}" srcOrd="0" destOrd="0" presId="urn:microsoft.com/office/officeart/2005/8/layout/list1"/>
    <dgm:cxn modelId="{366D79F4-F0BE-4546-93F9-642D4CAA4B05}" srcId="{BE8AAACB-7085-4851-9371-B07ADA3ACA73}" destId="{5F9A343C-13EF-47BC-8DE0-3E8A478582B8}" srcOrd="0" destOrd="0" parTransId="{D3C603F1-61E6-495F-9CC2-0173A9D90841}" sibTransId="{ECA2AE8B-683D-439C-B6B6-790B0056D586}"/>
    <dgm:cxn modelId="{4E58B1FB-4277-4724-87EC-FAD8727131CA}" type="presOf" srcId="{9BD5E25D-AEBD-42B0-B1AA-03AF8F4B5960}" destId="{E417019F-24DD-454A-8D20-28886CA232C7}" srcOrd="1" destOrd="0" presId="urn:microsoft.com/office/officeart/2005/8/layout/list1"/>
    <dgm:cxn modelId="{DE733CE7-CC1C-4524-ACCF-E81EF225FF07}" type="presParOf" srcId="{EDF522AA-1678-4D73-915E-B16D7A7519BB}" destId="{4506DB32-F296-4975-B008-DC0455A61CAD}" srcOrd="0" destOrd="0" presId="urn:microsoft.com/office/officeart/2005/8/layout/list1"/>
    <dgm:cxn modelId="{EB3C94A8-A7C5-4328-AD4E-D3F243C15196}" type="presParOf" srcId="{4506DB32-F296-4975-B008-DC0455A61CAD}" destId="{7CA7A9B6-8A84-4BBC-A14C-7ABA3F13EC45}" srcOrd="0" destOrd="0" presId="urn:microsoft.com/office/officeart/2005/8/layout/list1"/>
    <dgm:cxn modelId="{00DDDF90-30C4-4986-B52C-7ABA82AC3FD8}" type="presParOf" srcId="{4506DB32-F296-4975-B008-DC0455A61CAD}" destId="{1F9ADE20-D390-43D2-92C4-05B3A66F4556}" srcOrd="1" destOrd="0" presId="urn:microsoft.com/office/officeart/2005/8/layout/list1"/>
    <dgm:cxn modelId="{C59B628D-3B57-4F74-A5CD-75384C3DC012}" type="presParOf" srcId="{EDF522AA-1678-4D73-915E-B16D7A7519BB}" destId="{FA1858A1-9EAF-447E-83F8-FF18D020971D}" srcOrd="1" destOrd="0" presId="urn:microsoft.com/office/officeart/2005/8/layout/list1"/>
    <dgm:cxn modelId="{142BB94D-5A7C-4CF9-BDB0-4390777E78F6}" type="presParOf" srcId="{EDF522AA-1678-4D73-915E-B16D7A7519BB}" destId="{121990EE-983A-4A6B-B15C-09B4318424C5}" srcOrd="2" destOrd="0" presId="urn:microsoft.com/office/officeart/2005/8/layout/list1"/>
    <dgm:cxn modelId="{9027D24D-B050-4F14-B65E-8E608F679BEB}" type="presParOf" srcId="{EDF522AA-1678-4D73-915E-B16D7A7519BB}" destId="{4786AA40-2D06-4B49-BF1E-F9F971FC4242}" srcOrd="3" destOrd="0" presId="urn:microsoft.com/office/officeart/2005/8/layout/list1"/>
    <dgm:cxn modelId="{A30FD70E-04E1-411E-BC33-267D58348D43}" type="presParOf" srcId="{EDF522AA-1678-4D73-915E-B16D7A7519BB}" destId="{009ACD28-2EC0-467D-AC28-3329353EFFBD}" srcOrd="4" destOrd="0" presId="urn:microsoft.com/office/officeart/2005/8/layout/list1"/>
    <dgm:cxn modelId="{218FC348-68A2-413A-9D90-0F407D022D52}" type="presParOf" srcId="{009ACD28-2EC0-467D-AC28-3329353EFFBD}" destId="{3240970A-199B-41ED-8514-FEBF379F5040}" srcOrd="0" destOrd="0" presId="urn:microsoft.com/office/officeart/2005/8/layout/list1"/>
    <dgm:cxn modelId="{64A6D8B4-3165-45D2-9A31-9BB7579B586E}" type="presParOf" srcId="{009ACD28-2EC0-467D-AC28-3329353EFFBD}" destId="{E417019F-24DD-454A-8D20-28886CA232C7}" srcOrd="1" destOrd="0" presId="urn:microsoft.com/office/officeart/2005/8/layout/list1"/>
    <dgm:cxn modelId="{A499E330-7548-4B29-A229-A314D2473E13}" type="presParOf" srcId="{EDF522AA-1678-4D73-915E-B16D7A7519BB}" destId="{62B81C7E-2C2E-4340-A1BF-6C0D9F659807}" srcOrd="5" destOrd="0" presId="urn:microsoft.com/office/officeart/2005/8/layout/list1"/>
    <dgm:cxn modelId="{C9F5CB34-05DD-4A47-B711-E4FB27B2191A}" type="presParOf" srcId="{EDF522AA-1678-4D73-915E-B16D7A7519BB}" destId="{77EF8A93-9854-41BA-B43F-89DBA0E8BD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8ADEF9A-D6BA-47CD-AC56-44EE1BA010CB}">
      <dgm:prSet phldrT="[Tekst]"/>
      <dgm:spPr>
        <a:solidFill>
          <a:srgbClr val="2F5597"/>
        </a:solidFill>
      </dgm:spPr>
      <dgm:t>
        <a:bodyPr/>
        <a:lstStyle/>
        <a:p>
          <a:r>
            <a:rPr lang="pl-PL" dirty="0">
              <a:solidFill>
                <a:srgbClr val="FF0000"/>
              </a:solidFill>
            </a:rPr>
            <a:t>Certyfikaty KSeF </a:t>
          </a:r>
          <a:r>
            <a:rPr lang="pl-PL" dirty="0"/>
            <a:t>obu typów będą generowane osobno. Nie będzie możliwe wygenerowanie jednego certyfikatu KSeF obejmującego jednocześnie dwa zastosowania.</a:t>
          </a:r>
        </a:p>
      </dgm:t>
    </dgm:pt>
    <dgm:pt modelId="{09124327-070E-4CA0-AE93-5571E0C109F6}" type="parTrans" cxnId="{37CBC096-D3A2-47F0-8A90-E122B4D22B91}">
      <dgm:prSet/>
      <dgm:spPr/>
      <dgm:t>
        <a:bodyPr/>
        <a:lstStyle/>
        <a:p>
          <a:endParaRPr lang="pl-PL"/>
        </a:p>
      </dgm:t>
    </dgm:pt>
    <dgm:pt modelId="{0851A580-5ADA-4D4F-8835-B04ED306DA4B}" type="sibTrans" cxnId="{37CBC096-D3A2-47F0-8A90-E122B4D22B91}">
      <dgm:prSet/>
      <dgm:spPr/>
      <dgm:t>
        <a:bodyPr/>
        <a:lstStyle/>
        <a:p>
          <a:endParaRPr lang="pl-PL"/>
        </a:p>
      </dgm:t>
    </dgm:pt>
    <dgm:pt modelId="{D60948B6-5B76-4B7B-B892-67AD88E8843E}">
      <dgm:prSet phldrT="[Tekst]"/>
      <dgm:spPr>
        <a:solidFill>
          <a:srgbClr val="2F5597"/>
        </a:solidFill>
      </dgm:spPr>
      <dgm:t>
        <a:bodyPr/>
        <a:lstStyle/>
        <a:p>
          <a:r>
            <a:rPr lang="pl-PL" dirty="0"/>
            <a:t>Dla ułatwienia rozróżnienia, certyfikaty obu typów będą miały w atrybucie CN (</a:t>
          </a:r>
          <a:r>
            <a:rPr lang="pl-PL" dirty="0" err="1"/>
            <a:t>commonName</a:t>
          </a:r>
          <a:r>
            <a:rPr lang="pl-PL" dirty="0"/>
            <a:t>) dopisek „</a:t>
          </a:r>
          <a:r>
            <a:rPr lang="pl-PL" dirty="0">
              <a:solidFill>
                <a:srgbClr val="FF0000"/>
              </a:solidFill>
            </a:rPr>
            <a:t>uwierzytelnienie</a:t>
          </a:r>
          <a:r>
            <a:rPr lang="pl-PL" dirty="0"/>
            <a:t>” lub „</a:t>
          </a:r>
          <a:r>
            <a:rPr lang="pl-PL" dirty="0">
              <a:solidFill>
                <a:srgbClr val="FF0000"/>
              </a:solidFill>
            </a:rPr>
            <a:t>offline</a:t>
          </a:r>
          <a:r>
            <a:rPr lang="pl-PL" dirty="0"/>
            <a:t>”, zależnie od ich zastosowania.</a:t>
          </a:r>
        </a:p>
      </dgm:t>
    </dgm:pt>
    <dgm:pt modelId="{5B9C2DF0-B783-4343-817C-D8B498A194CE}" type="parTrans" cxnId="{544321DB-E844-47E6-9DE8-11EA9DF5A7D2}">
      <dgm:prSet/>
      <dgm:spPr/>
      <dgm:t>
        <a:bodyPr/>
        <a:lstStyle/>
        <a:p>
          <a:endParaRPr lang="pl-PL"/>
        </a:p>
      </dgm:t>
    </dgm:pt>
    <dgm:pt modelId="{B0B1F9C1-E63C-413D-B772-84D97C189DA2}" type="sibTrans" cxnId="{544321DB-E844-47E6-9DE8-11EA9DF5A7D2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2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2"/>
      <dgm:spPr/>
    </dgm:pt>
    <dgm:pt modelId="{5666F3A3-3A62-4952-A39A-7531F0012E4E}" type="pres">
      <dgm:prSet presAssocID="{3843B500-7E45-45FE-8FFD-AD94024ED495}" presName="dstNode" presStyleLbl="node1" presStyleIdx="0" presStyleCnt="2"/>
      <dgm:spPr/>
    </dgm:pt>
    <dgm:pt modelId="{6763FDEA-515A-4230-B8D2-F9E247F95314}" type="pres">
      <dgm:prSet presAssocID="{F8ADEF9A-D6BA-47CD-AC56-44EE1BA010CB}" presName="text_1" presStyleLbl="node1" presStyleIdx="0" presStyleCnt="2">
        <dgm:presLayoutVars>
          <dgm:bulletEnabled val="1"/>
        </dgm:presLayoutVars>
      </dgm:prSet>
      <dgm:spPr/>
    </dgm:pt>
    <dgm:pt modelId="{E1984EFE-D0E7-4EA6-9A6F-759C19565E86}" type="pres">
      <dgm:prSet presAssocID="{F8ADEF9A-D6BA-47CD-AC56-44EE1BA010CB}" presName="accent_1" presStyleCnt="0"/>
      <dgm:spPr/>
    </dgm:pt>
    <dgm:pt modelId="{CA221E01-A63C-403E-8423-CEF0B84175A7}" type="pres">
      <dgm:prSet presAssocID="{F8ADEF9A-D6BA-47CD-AC56-44EE1BA010CB}" presName="accentRepeatNode" presStyleLbl="solidFgAcc1" presStyleIdx="0" presStyleCnt="2"/>
      <dgm:spPr>
        <a:solidFill>
          <a:schemeClr val="tx1">
            <a:lumMod val="95000"/>
            <a:lumOff val="5000"/>
          </a:schemeClr>
        </a:solidFill>
      </dgm:spPr>
    </dgm:pt>
    <dgm:pt modelId="{F67401A5-F491-44D3-89BE-2060415A0507}" type="pres">
      <dgm:prSet presAssocID="{D60948B6-5B76-4B7B-B892-67AD88E8843E}" presName="text_2" presStyleLbl="node1" presStyleIdx="1" presStyleCnt="2">
        <dgm:presLayoutVars>
          <dgm:bulletEnabled val="1"/>
        </dgm:presLayoutVars>
      </dgm:prSet>
      <dgm:spPr/>
    </dgm:pt>
    <dgm:pt modelId="{C1F13591-8C89-4A19-BD51-D4F69F7889F2}" type="pres">
      <dgm:prSet presAssocID="{D60948B6-5B76-4B7B-B892-67AD88E8843E}" presName="accent_2" presStyleCnt="0"/>
      <dgm:spPr/>
    </dgm:pt>
    <dgm:pt modelId="{5830F100-31F7-4F6F-968D-CCFF16F0E986}" type="pres">
      <dgm:prSet presAssocID="{D60948B6-5B76-4B7B-B892-67AD88E8843E}" presName="accentRepeatNode" presStyleLbl="solidFgAcc1" presStyleIdx="1" presStyleCnt="2"/>
      <dgm:spPr>
        <a:solidFill>
          <a:schemeClr val="bg1"/>
        </a:solidFill>
      </dgm:spPr>
    </dgm:pt>
  </dgm:ptLst>
  <dgm:cxnLst>
    <dgm:cxn modelId="{681CB963-0F7A-4647-893A-CCC57F04CA4B}" type="presOf" srcId="{F8ADEF9A-D6BA-47CD-AC56-44EE1BA010CB}" destId="{6763FDEA-515A-4230-B8D2-F9E247F95314}" srcOrd="0" destOrd="0" presId="urn:microsoft.com/office/officeart/2008/layout/VerticalCurvedList"/>
    <dgm:cxn modelId="{37CBC096-D3A2-47F0-8A90-E122B4D22B91}" srcId="{3843B500-7E45-45FE-8FFD-AD94024ED495}" destId="{F8ADEF9A-D6BA-47CD-AC56-44EE1BA010CB}" srcOrd="0" destOrd="0" parTransId="{09124327-070E-4CA0-AE93-5571E0C109F6}" sibTransId="{0851A580-5ADA-4D4F-8835-B04ED306DA4B}"/>
    <dgm:cxn modelId="{3D6988AB-4F62-4E23-AE55-17DB59A9D8F6}" type="presOf" srcId="{0851A580-5ADA-4D4F-8835-B04ED306DA4B}" destId="{93984A83-A9A2-4669-9B75-56CA17035734}" srcOrd="0" destOrd="0" presId="urn:microsoft.com/office/officeart/2008/layout/VerticalCurvedList"/>
    <dgm:cxn modelId="{29A4BED0-A146-40AF-A3D5-F67E03A21D0D}" type="presOf" srcId="{D60948B6-5B76-4B7B-B892-67AD88E8843E}" destId="{F67401A5-F491-44D3-89BE-2060415A0507}" srcOrd="0" destOrd="0" presId="urn:microsoft.com/office/officeart/2008/layout/VerticalCurvedList"/>
    <dgm:cxn modelId="{544321DB-E844-47E6-9DE8-11EA9DF5A7D2}" srcId="{3843B500-7E45-45FE-8FFD-AD94024ED495}" destId="{D60948B6-5B76-4B7B-B892-67AD88E8843E}" srcOrd="1" destOrd="0" parTransId="{5B9C2DF0-B783-4343-817C-D8B498A194CE}" sibTransId="{B0B1F9C1-E63C-413D-B772-84D97C189DA2}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49E40B70-6CAA-4FCB-B511-8D31CC733694}" type="presParOf" srcId="{5C2A75E6-89E1-4A98-9266-87346C5D2344}" destId="{6763FDEA-515A-4230-B8D2-F9E247F95314}" srcOrd="1" destOrd="0" presId="urn:microsoft.com/office/officeart/2008/layout/VerticalCurvedList"/>
    <dgm:cxn modelId="{E9EB726C-2A6D-4C3F-B1E5-A39D6A3FBE48}" type="presParOf" srcId="{5C2A75E6-89E1-4A98-9266-87346C5D2344}" destId="{E1984EFE-D0E7-4EA6-9A6F-759C19565E86}" srcOrd="2" destOrd="0" presId="urn:microsoft.com/office/officeart/2008/layout/VerticalCurvedList"/>
    <dgm:cxn modelId="{5DD53968-938F-4075-872C-EF4BF762597A}" type="presParOf" srcId="{E1984EFE-D0E7-4EA6-9A6F-759C19565E86}" destId="{CA221E01-A63C-403E-8423-CEF0B84175A7}" srcOrd="0" destOrd="0" presId="urn:microsoft.com/office/officeart/2008/layout/VerticalCurvedList"/>
    <dgm:cxn modelId="{5FDBA1C0-65BF-41A8-96DF-24D15495D82B}" type="presParOf" srcId="{5C2A75E6-89E1-4A98-9266-87346C5D2344}" destId="{F67401A5-F491-44D3-89BE-2060415A0507}" srcOrd="3" destOrd="0" presId="urn:microsoft.com/office/officeart/2008/layout/VerticalCurvedList"/>
    <dgm:cxn modelId="{BA9D7E4D-9F3F-4D09-B62B-43BC532249B6}" type="presParOf" srcId="{5C2A75E6-89E1-4A98-9266-87346C5D2344}" destId="{C1F13591-8C89-4A19-BD51-D4F69F7889F2}" srcOrd="4" destOrd="0" presId="urn:microsoft.com/office/officeart/2008/layout/VerticalCurvedList"/>
    <dgm:cxn modelId="{F317B70E-970E-4AC4-A3AD-36D98D101993}" type="presParOf" srcId="{C1F13591-8C89-4A19-BD51-D4F69F7889F2}" destId="{5830F100-31F7-4F6F-968D-CCFF16F0E9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50A9717-4B70-4C04-8788-73F42B4CF4EB}">
      <dgm:prSet custT="1"/>
      <dgm:spPr>
        <a:solidFill>
          <a:srgbClr val="2F5597"/>
        </a:solidFill>
        <a:ln>
          <a:solidFill>
            <a:srgbClr val="2F5597"/>
          </a:solidFill>
        </a:ln>
      </dgm:spPr>
      <dgm:t>
        <a:bodyPr/>
        <a:lstStyle/>
        <a:p>
          <a:r>
            <a:rPr lang="pl-PL" sz="2000" dirty="0"/>
            <a:t>W przypadku osoby fizycznej posługującej się wyłącznie numerem PESEL - co najwyżej 2 aktywne oraz 2 nowe - do użycia po wygaśnięciu obecnego. </a:t>
          </a:r>
        </a:p>
      </dgm:t>
    </dgm:pt>
    <dgm:pt modelId="{399DE0A4-45AD-4DAA-A340-B90BAE3AF0C3}" type="parTrans" cxnId="{0C5B825D-E80C-469A-8906-3CA3E2577172}">
      <dgm:prSet/>
      <dgm:spPr/>
      <dgm:t>
        <a:bodyPr/>
        <a:lstStyle/>
        <a:p>
          <a:endParaRPr lang="pl-PL"/>
        </a:p>
      </dgm:t>
    </dgm:pt>
    <dgm:pt modelId="{78888227-A965-402A-9BE0-BF2C00647E26}" type="sibTrans" cxnId="{0C5B825D-E80C-469A-8906-3CA3E2577172}">
      <dgm:prSet/>
      <dgm:spPr/>
      <dgm:t>
        <a:bodyPr/>
        <a:lstStyle/>
        <a:p>
          <a:endParaRPr lang="pl-PL"/>
        </a:p>
      </dgm:t>
    </dgm:pt>
    <dgm:pt modelId="{DB521D3F-B8E9-4F17-9694-05A7B5A93978}">
      <dgm:prSet custT="1"/>
      <dgm:spPr>
        <a:solidFill>
          <a:srgbClr val="2F5597"/>
        </a:solidFill>
      </dgm:spPr>
      <dgm:t>
        <a:bodyPr/>
        <a:lstStyle/>
        <a:p>
          <a:r>
            <a:rPr lang="pl-PL" sz="2000" dirty="0"/>
            <a:t>W przypadku osoby fizycznej posługującej się identyfikatorem NIP - co najwyżej 100 certyfikatów wydanych na podstawie danych kwalifikowanego certyfikatu podpisu oraz 100 nowych do użycia po wygaśnięciu aktualnych.</a:t>
          </a:r>
        </a:p>
      </dgm:t>
    </dgm:pt>
    <dgm:pt modelId="{EED5A566-C4C6-48F2-A1DD-2464437A7E4E}" type="parTrans" cxnId="{74354554-4F35-4358-94EA-6D32AE29A98D}">
      <dgm:prSet/>
      <dgm:spPr/>
      <dgm:t>
        <a:bodyPr/>
        <a:lstStyle/>
        <a:p>
          <a:endParaRPr lang="pl-PL"/>
        </a:p>
      </dgm:t>
    </dgm:pt>
    <dgm:pt modelId="{CE61B029-E581-4749-A172-74275DDCA8C9}" type="sibTrans" cxnId="{74354554-4F35-4358-94EA-6D32AE29A98D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2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2"/>
      <dgm:spPr/>
    </dgm:pt>
    <dgm:pt modelId="{5666F3A3-3A62-4952-A39A-7531F0012E4E}" type="pres">
      <dgm:prSet presAssocID="{3843B500-7E45-45FE-8FFD-AD94024ED495}" presName="dstNode" presStyleLbl="node1" presStyleIdx="0" presStyleCnt="2"/>
      <dgm:spPr/>
    </dgm:pt>
    <dgm:pt modelId="{485DAE41-B5EB-4075-9E30-D7C26D73770B}" type="pres">
      <dgm:prSet presAssocID="{550A9717-4B70-4C04-8788-73F42B4CF4EB}" presName="text_1" presStyleLbl="node1" presStyleIdx="0" presStyleCnt="2">
        <dgm:presLayoutVars>
          <dgm:bulletEnabled val="1"/>
        </dgm:presLayoutVars>
      </dgm:prSet>
      <dgm:spPr/>
    </dgm:pt>
    <dgm:pt modelId="{730FB1BF-5333-4D46-971B-74E1C896FE0C}" type="pres">
      <dgm:prSet presAssocID="{550A9717-4B70-4C04-8788-73F42B4CF4EB}" presName="accent_1" presStyleCnt="0"/>
      <dgm:spPr/>
    </dgm:pt>
    <dgm:pt modelId="{290016D7-7B02-4A34-BF6A-A2CB3C70A059}" type="pres">
      <dgm:prSet presAssocID="{550A9717-4B70-4C04-8788-73F42B4CF4EB}" presName="accentRepeatNode" presStyleLbl="solidFgAcc1" presStyleIdx="0" presStyleCnt="2"/>
      <dgm:spPr>
        <a:solidFill>
          <a:schemeClr val="bg1"/>
        </a:solidFill>
      </dgm:spPr>
    </dgm:pt>
    <dgm:pt modelId="{98128209-692E-467C-AE75-0552AC7926FC}" type="pres">
      <dgm:prSet presAssocID="{DB521D3F-B8E9-4F17-9694-05A7B5A93978}" presName="text_2" presStyleLbl="node1" presStyleIdx="1" presStyleCnt="2" custScaleY="127295">
        <dgm:presLayoutVars>
          <dgm:bulletEnabled val="1"/>
        </dgm:presLayoutVars>
      </dgm:prSet>
      <dgm:spPr/>
    </dgm:pt>
    <dgm:pt modelId="{6BF456DF-6A69-4EBD-956D-58575F70EE79}" type="pres">
      <dgm:prSet presAssocID="{DB521D3F-B8E9-4F17-9694-05A7B5A93978}" presName="accent_2" presStyleCnt="0"/>
      <dgm:spPr/>
    </dgm:pt>
    <dgm:pt modelId="{5116C5E3-9377-4F2B-BF8F-70EE84DE1596}" type="pres">
      <dgm:prSet presAssocID="{DB521D3F-B8E9-4F17-9694-05A7B5A93978}" presName="accentRepeatNode" presStyleLbl="solidFgAcc1" presStyleIdx="1" presStyleCnt="2"/>
      <dgm:spPr>
        <a:solidFill>
          <a:schemeClr val="tx1"/>
        </a:solidFill>
      </dgm:spPr>
    </dgm:pt>
  </dgm:ptLst>
  <dgm:cxnLst>
    <dgm:cxn modelId="{C46E4640-41A3-4303-A30F-08DF0C6A7EE2}" type="presOf" srcId="{DB521D3F-B8E9-4F17-9694-05A7B5A93978}" destId="{98128209-692E-467C-AE75-0552AC7926FC}" srcOrd="0" destOrd="0" presId="urn:microsoft.com/office/officeart/2008/layout/VerticalCurvedList"/>
    <dgm:cxn modelId="{0C5B825D-E80C-469A-8906-3CA3E2577172}" srcId="{3843B500-7E45-45FE-8FFD-AD94024ED495}" destId="{550A9717-4B70-4C04-8788-73F42B4CF4EB}" srcOrd="0" destOrd="0" parTransId="{399DE0A4-45AD-4DAA-A340-B90BAE3AF0C3}" sibTransId="{78888227-A965-402A-9BE0-BF2C00647E26}"/>
    <dgm:cxn modelId="{74354554-4F35-4358-94EA-6D32AE29A98D}" srcId="{3843B500-7E45-45FE-8FFD-AD94024ED495}" destId="{DB521D3F-B8E9-4F17-9694-05A7B5A93978}" srcOrd="1" destOrd="0" parTransId="{EED5A566-C4C6-48F2-A1DD-2464437A7E4E}" sibTransId="{CE61B029-E581-4749-A172-74275DDCA8C9}"/>
    <dgm:cxn modelId="{BB275D89-0DF0-485C-B42E-58E1B404444E}" type="presOf" srcId="{550A9717-4B70-4C04-8788-73F42B4CF4EB}" destId="{485DAE41-B5EB-4075-9E30-D7C26D73770B}" srcOrd="0" destOrd="0" presId="urn:microsoft.com/office/officeart/2008/layout/VerticalCurvedList"/>
    <dgm:cxn modelId="{F6513ACD-A71F-4C8D-B2FB-861530EA9E55}" type="presOf" srcId="{78888227-A965-402A-9BE0-BF2C00647E26}" destId="{93984A83-A9A2-4669-9B75-56CA17035734}" srcOrd="0" destOrd="0" presId="urn:microsoft.com/office/officeart/2008/layout/VerticalCurvedList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7EE60019-12D2-4B85-ABE3-5169AD4C9380}" type="presParOf" srcId="{5C2A75E6-89E1-4A98-9266-87346C5D2344}" destId="{485DAE41-B5EB-4075-9E30-D7C26D73770B}" srcOrd="1" destOrd="0" presId="urn:microsoft.com/office/officeart/2008/layout/VerticalCurvedList"/>
    <dgm:cxn modelId="{E3EE90E9-4C48-47F5-A1FE-E1D7DACC3BF6}" type="presParOf" srcId="{5C2A75E6-89E1-4A98-9266-87346C5D2344}" destId="{730FB1BF-5333-4D46-971B-74E1C896FE0C}" srcOrd="2" destOrd="0" presId="urn:microsoft.com/office/officeart/2008/layout/VerticalCurvedList"/>
    <dgm:cxn modelId="{367E702A-6E03-4ACD-97DD-91CB38F3281D}" type="presParOf" srcId="{730FB1BF-5333-4D46-971B-74E1C896FE0C}" destId="{290016D7-7B02-4A34-BF6A-A2CB3C70A059}" srcOrd="0" destOrd="0" presId="urn:microsoft.com/office/officeart/2008/layout/VerticalCurvedList"/>
    <dgm:cxn modelId="{3C2494A3-EC91-4C7F-8050-0C3EC6B16022}" type="presParOf" srcId="{5C2A75E6-89E1-4A98-9266-87346C5D2344}" destId="{98128209-692E-467C-AE75-0552AC7926FC}" srcOrd="3" destOrd="0" presId="urn:microsoft.com/office/officeart/2008/layout/VerticalCurvedList"/>
    <dgm:cxn modelId="{2D835B2D-A20D-4512-BCDF-DDB7C1FD831B}" type="presParOf" srcId="{5C2A75E6-89E1-4A98-9266-87346C5D2344}" destId="{6BF456DF-6A69-4EBD-956D-58575F70EE79}" srcOrd="4" destOrd="0" presId="urn:microsoft.com/office/officeart/2008/layout/VerticalCurvedList"/>
    <dgm:cxn modelId="{22A765E5-470A-4123-A1D9-BDF0DAB9B163}" type="presParOf" srcId="{6BF456DF-6A69-4EBD-956D-58575F70EE79}" destId="{5116C5E3-9377-4F2B-BF8F-70EE84DE159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B521D3F-B8E9-4F17-9694-05A7B5A93978}">
      <dgm:prSet/>
      <dgm:spPr>
        <a:solidFill>
          <a:srgbClr val="2F5597"/>
        </a:solidFill>
      </dgm:spPr>
      <dgm:t>
        <a:bodyPr/>
        <a:lstStyle/>
        <a:p>
          <a:r>
            <a:rPr lang="pl-PL" dirty="0"/>
            <a:t>W przypadku firmy (identyfikator NIP) - co najwyżej 100 certyfikatów wydanych na podstawie danych kwalifikowanego certyfikatu pieczęci oraz 100 nowych do użycia po wygaśnięciu aktualnych.</a:t>
          </a:r>
        </a:p>
      </dgm:t>
    </dgm:pt>
    <dgm:pt modelId="{EED5A566-C4C6-48F2-A1DD-2464437A7E4E}" type="parTrans" cxnId="{74354554-4F35-4358-94EA-6D32AE29A98D}">
      <dgm:prSet/>
      <dgm:spPr/>
      <dgm:t>
        <a:bodyPr/>
        <a:lstStyle/>
        <a:p>
          <a:endParaRPr lang="pl-PL"/>
        </a:p>
      </dgm:t>
    </dgm:pt>
    <dgm:pt modelId="{CE61B029-E581-4749-A172-74275DDCA8C9}" type="sibTrans" cxnId="{74354554-4F35-4358-94EA-6D32AE29A98D}">
      <dgm:prSet/>
      <dgm:spPr/>
      <dgm:t>
        <a:bodyPr/>
        <a:lstStyle/>
        <a:p>
          <a:endParaRPr lang="pl-PL"/>
        </a:p>
      </dgm:t>
    </dgm:pt>
    <dgm:pt modelId="{A06251B2-55BB-4388-9341-953987F88B5E}">
      <dgm:prSet/>
      <dgm:spPr>
        <a:solidFill>
          <a:srgbClr val="2F5597"/>
        </a:solidFill>
      </dgm:spPr>
      <dgm:t>
        <a:bodyPr/>
        <a:lstStyle/>
        <a:p>
          <a:r>
            <a:rPr lang="pl-PL" dirty="0"/>
            <a:t>W przypadku podmiotu, który uwierzytelnia się za pomocą certyfikatu, który nie zawiera identyfikatora NIP/PESEL - co najwyżej 2 aktywne oraz 2 nowe do użycia po wygaśnięciu obecnego certyfikatu.</a:t>
          </a:r>
        </a:p>
      </dgm:t>
    </dgm:pt>
    <dgm:pt modelId="{4BC77DA4-9B79-4522-8FDC-67F2BFCEF787}" type="parTrans" cxnId="{56BA49F7-7485-4D7A-ABBE-3F4069B9B873}">
      <dgm:prSet/>
      <dgm:spPr/>
      <dgm:t>
        <a:bodyPr/>
        <a:lstStyle/>
        <a:p>
          <a:endParaRPr lang="pl-PL"/>
        </a:p>
      </dgm:t>
    </dgm:pt>
    <dgm:pt modelId="{1B4A924B-B545-468A-9075-63AB4C898270}" type="sibTrans" cxnId="{56BA49F7-7485-4D7A-ABBE-3F4069B9B873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2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2"/>
      <dgm:spPr/>
    </dgm:pt>
    <dgm:pt modelId="{5666F3A3-3A62-4952-A39A-7531F0012E4E}" type="pres">
      <dgm:prSet presAssocID="{3843B500-7E45-45FE-8FFD-AD94024ED495}" presName="dstNode" presStyleLbl="node1" presStyleIdx="0" presStyleCnt="2"/>
      <dgm:spPr/>
    </dgm:pt>
    <dgm:pt modelId="{ACDCE59A-BF52-4889-9419-6A76ADF7B0B7}" type="pres">
      <dgm:prSet presAssocID="{DB521D3F-B8E9-4F17-9694-05A7B5A93978}" presName="text_1" presStyleLbl="node1" presStyleIdx="0" presStyleCnt="2">
        <dgm:presLayoutVars>
          <dgm:bulletEnabled val="1"/>
        </dgm:presLayoutVars>
      </dgm:prSet>
      <dgm:spPr/>
    </dgm:pt>
    <dgm:pt modelId="{A9EB011B-5ABF-4F67-BB24-5A854D82E5D0}" type="pres">
      <dgm:prSet presAssocID="{DB521D3F-B8E9-4F17-9694-05A7B5A93978}" presName="accent_1" presStyleCnt="0"/>
      <dgm:spPr/>
    </dgm:pt>
    <dgm:pt modelId="{5116C5E3-9377-4F2B-BF8F-70EE84DE1596}" type="pres">
      <dgm:prSet presAssocID="{DB521D3F-B8E9-4F17-9694-05A7B5A93978}" presName="accentRepeatNode" presStyleLbl="solidFgAcc1" presStyleIdx="0" presStyleCnt="2"/>
      <dgm:spPr>
        <a:solidFill>
          <a:schemeClr val="tx1"/>
        </a:solidFill>
      </dgm:spPr>
    </dgm:pt>
    <dgm:pt modelId="{B30EB942-36BB-4EAA-8004-04696BBDC8F3}" type="pres">
      <dgm:prSet presAssocID="{A06251B2-55BB-4388-9341-953987F88B5E}" presName="text_2" presStyleLbl="node1" presStyleIdx="1" presStyleCnt="2">
        <dgm:presLayoutVars>
          <dgm:bulletEnabled val="1"/>
        </dgm:presLayoutVars>
      </dgm:prSet>
      <dgm:spPr/>
    </dgm:pt>
    <dgm:pt modelId="{435B67B8-C5AA-4887-A55D-7F80879CCEA2}" type="pres">
      <dgm:prSet presAssocID="{A06251B2-55BB-4388-9341-953987F88B5E}" presName="accent_2" presStyleCnt="0"/>
      <dgm:spPr/>
    </dgm:pt>
    <dgm:pt modelId="{4674A210-2A7B-4B6A-81D8-32E26DC4A826}" type="pres">
      <dgm:prSet presAssocID="{A06251B2-55BB-4388-9341-953987F88B5E}" presName="accentRepeatNode" presStyleLbl="solidFgAcc1" presStyleIdx="1" presStyleCnt="2"/>
      <dgm:spPr>
        <a:solidFill>
          <a:schemeClr val="bg1"/>
        </a:solidFill>
      </dgm:spPr>
    </dgm:pt>
  </dgm:ptLst>
  <dgm:cxnLst>
    <dgm:cxn modelId="{266AA727-85FE-4CAD-A860-416FBE265A2D}" type="presOf" srcId="{DB521D3F-B8E9-4F17-9694-05A7B5A93978}" destId="{ACDCE59A-BF52-4889-9419-6A76ADF7B0B7}" srcOrd="0" destOrd="0" presId="urn:microsoft.com/office/officeart/2008/layout/VerticalCurvedList"/>
    <dgm:cxn modelId="{74354554-4F35-4358-94EA-6D32AE29A98D}" srcId="{3843B500-7E45-45FE-8FFD-AD94024ED495}" destId="{DB521D3F-B8E9-4F17-9694-05A7B5A93978}" srcOrd="0" destOrd="0" parTransId="{EED5A566-C4C6-48F2-A1DD-2464437A7E4E}" sibTransId="{CE61B029-E581-4749-A172-74275DDCA8C9}"/>
    <dgm:cxn modelId="{0FC46FA0-879A-4BA0-869D-3E5BF4CC2121}" type="presOf" srcId="{A06251B2-55BB-4388-9341-953987F88B5E}" destId="{B30EB942-36BB-4EAA-8004-04696BBDC8F3}" srcOrd="0" destOrd="0" presId="urn:microsoft.com/office/officeart/2008/layout/VerticalCurvedList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56BA49F7-7485-4D7A-ABBE-3F4069B9B873}" srcId="{3843B500-7E45-45FE-8FFD-AD94024ED495}" destId="{A06251B2-55BB-4388-9341-953987F88B5E}" srcOrd="1" destOrd="0" parTransId="{4BC77DA4-9B79-4522-8FDC-67F2BFCEF787}" sibTransId="{1B4A924B-B545-468A-9075-63AB4C898270}"/>
    <dgm:cxn modelId="{558DA4FD-2F14-498D-81D4-12050E27578B}" type="presOf" srcId="{CE61B029-E581-4749-A172-74275DDCA8C9}" destId="{93984A83-A9A2-4669-9B75-56CA17035734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576AE12E-A86A-4CFC-AEEB-DC2FC16D41C6}" type="presParOf" srcId="{5C2A75E6-89E1-4A98-9266-87346C5D2344}" destId="{ACDCE59A-BF52-4889-9419-6A76ADF7B0B7}" srcOrd="1" destOrd="0" presId="urn:microsoft.com/office/officeart/2008/layout/VerticalCurvedList"/>
    <dgm:cxn modelId="{D271A9A7-E0A1-4A27-A642-83EDCD01226A}" type="presParOf" srcId="{5C2A75E6-89E1-4A98-9266-87346C5D2344}" destId="{A9EB011B-5ABF-4F67-BB24-5A854D82E5D0}" srcOrd="2" destOrd="0" presId="urn:microsoft.com/office/officeart/2008/layout/VerticalCurvedList"/>
    <dgm:cxn modelId="{AD9B6CB1-27BF-4CD4-928D-C681CA3C5618}" type="presParOf" srcId="{A9EB011B-5ABF-4F67-BB24-5A854D82E5D0}" destId="{5116C5E3-9377-4F2B-BF8F-70EE84DE1596}" srcOrd="0" destOrd="0" presId="urn:microsoft.com/office/officeart/2008/layout/VerticalCurvedList"/>
    <dgm:cxn modelId="{8CC5F17F-687D-471D-91A1-716D6151F5FC}" type="presParOf" srcId="{5C2A75E6-89E1-4A98-9266-87346C5D2344}" destId="{B30EB942-36BB-4EAA-8004-04696BBDC8F3}" srcOrd="3" destOrd="0" presId="urn:microsoft.com/office/officeart/2008/layout/VerticalCurvedList"/>
    <dgm:cxn modelId="{23A6EDB0-9252-4826-9CE1-34D2003E00EC}" type="presParOf" srcId="{5C2A75E6-89E1-4A98-9266-87346C5D2344}" destId="{435B67B8-C5AA-4887-A55D-7F80879CCEA2}" srcOrd="4" destOrd="0" presId="urn:microsoft.com/office/officeart/2008/layout/VerticalCurvedList"/>
    <dgm:cxn modelId="{1C400529-E014-4750-A03E-DA28D065E940}" type="presParOf" srcId="{435B67B8-C5AA-4887-A55D-7F80879CCEA2}" destId="{4674A210-2A7B-4B6A-81D8-32E26DC4A82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8ADEF9A-D6BA-47CD-AC56-44EE1BA010CB}">
      <dgm:prSet phldrT="[Tekst]"/>
      <dgm:spPr>
        <a:solidFill>
          <a:srgbClr val="2F5597"/>
        </a:solidFill>
      </dgm:spPr>
      <dgm:t>
        <a:bodyPr/>
        <a:lstStyle/>
        <a:p>
          <a:r>
            <a:rPr lang="pl-PL" dirty="0"/>
            <a:t>Klucz publiczny jest dołączony do wniosku o wydanie certyfikatu. Klucz prywatny jest niezbędny do posługiwania się certyfikatem KSeF i jest przypisany do właściciela certyfikatu.</a:t>
          </a:r>
        </a:p>
      </dgm:t>
    </dgm:pt>
    <dgm:pt modelId="{09124327-070E-4CA0-AE93-5571E0C109F6}" type="parTrans" cxnId="{37CBC096-D3A2-47F0-8A90-E122B4D22B91}">
      <dgm:prSet/>
      <dgm:spPr/>
      <dgm:t>
        <a:bodyPr/>
        <a:lstStyle/>
        <a:p>
          <a:endParaRPr lang="pl-PL"/>
        </a:p>
      </dgm:t>
    </dgm:pt>
    <dgm:pt modelId="{0851A580-5ADA-4D4F-8835-B04ED306DA4B}" type="sibTrans" cxnId="{37CBC096-D3A2-47F0-8A90-E122B4D22B91}">
      <dgm:prSet/>
      <dgm:spPr/>
      <dgm:t>
        <a:bodyPr/>
        <a:lstStyle/>
        <a:p>
          <a:endParaRPr lang="pl-PL"/>
        </a:p>
      </dgm:t>
    </dgm:pt>
    <dgm:pt modelId="{D60948B6-5B76-4B7B-B892-67AD88E8843E}">
      <dgm:prSet phldrT="[Tekst]"/>
      <dgm:spPr>
        <a:solidFill>
          <a:srgbClr val="2F5597"/>
        </a:solidFill>
      </dgm:spPr>
      <dgm:t>
        <a:bodyPr/>
        <a:lstStyle/>
        <a:p>
          <a:r>
            <a:rPr lang="pl-PL" dirty="0"/>
            <a:t>Klucz prywatny </a:t>
          </a:r>
          <a:r>
            <a:rPr lang="pl-PL" b="1" dirty="0">
              <a:solidFill>
                <a:srgbClr val="FF0000"/>
              </a:solidFill>
            </a:rPr>
            <a:t>nie powinien być ujawniany</a:t>
          </a:r>
          <a:r>
            <a:rPr lang="pl-PL" dirty="0"/>
            <a:t> i należy przechowywać go w bezpieczny sposób!</a:t>
          </a:r>
        </a:p>
      </dgm:t>
    </dgm:pt>
    <dgm:pt modelId="{5B9C2DF0-B783-4343-817C-D8B498A194CE}" type="parTrans" cxnId="{544321DB-E844-47E6-9DE8-11EA9DF5A7D2}">
      <dgm:prSet/>
      <dgm:spPr/>
      <dgm:t>
        <a:bodyPr/>
        <a:lstStyle/>
        <a:p>
          <a:endParaRPr lang="pl-PL"/>
        </a:p>
      </dgm:t>
    </dgm:pt>
    <dgm:pt modelId="{B0B1F9C1-E63C-413D-B772-84D97C189DA2}" type="sibTrans" cxnId="{544321DB-E844-47E6-9DE8-11EA9DF5A7D2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2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2"/>
      <dgm:spPr/>
    </dgm:pt>
    <dgm:pt modelId="{5666F3A3-3A62-4952-A39A-7531F0012E4E}" type="pres">
      <dgm:prSet presAssocID="{3843B500-7E45-45FE-8FFD-AD94024ED495}" presName="dstNode" presStyleLbl="node1" presStyleIdx="0" presStyleCnt="2"/>
      <dgm:spPr/>
    </dgm:pt>
    <dgm:pt modelId="{6763FDEA-515A-4230-B8D2-F9E247F95314}" type="pres">
      <dgm:prSet presAssocID="{F8ADEF9A-D6BA-47CD-AC56-44EE1BA010CB}" presName="text_1" presStyleLbl="node1" presStyleIdx="0" presStyleCnt="2">
        <dgm:presLayoutVars>
          <dgm:bulletEnabled val="1"/>
        </dgm:presLayoutVars>
      </dgm:prSet>
      <dgm:spPr/>
    </dgm:pt>
    <dgm:pt modelId="{E1984EFE-D0E7-4EA6-9A6F-759C19565E86}" type="pres">
      <dgm:prSet presAssocID="{F8ADEF9A-D6BA-47CD-AC56-44EE1BA010CB}" presName="accent_1" presStyleCnt="0"/>
      <dgm:spPr/>
    </dgm:pt>
    <dgm:pt modelId="{CA221E01-A63C-403E-8423-CEF0B84175A7}" type="pres">
      <dgm:prSet presAssocID="{F8ADEF9A-D6BA-47CD-AC56-44EE1BA010CB}" presName="accentRepeatNode" presStyleLbl="solidFgAcc1" presStyleIdx="0" presStyleCnt="2"/>
      <dgm:spPr>
        <a:solidFill>
          <a:schemeClr val="bg1"/>
        </a:solidFill>
      </dgm:spPr>
    </dgm:pt>
    <dgm:pt modelId="{C7DFB916-D0AD-4ACC-8290-485C122DDFE8}" type="pres">
      <dgm:prSet presAssocID="{D60948B6-5B76-4B7B-B892-67AD88E8843E}" presName="text_2" presStyleLbl="node1" presStyleIdx="1" presStyleCnt="2">
        <dgm:presLayoutVars>
          <dgm:bulletEnabled val="1"/>
        </dgm:presLayoutVars>
      </dgm:prSet>
      <dgm:spPr/>
    </dgm:pt>
    <dgm:pt modelId="{158131F9-674A-4241-8AD6-F01E0616A8E4}" type="pres">
      <dgm:prSet presAssocID="{D60948B6-5B76-4B7B-B892-67AD88E8843E}" presName="accent_2" presStyleCnt="0"/>
      <dgm:spPr/>
    </dgm:pt>
    <dgm:pt modelId="{5830F100-31F7-4F6F-968D-CCFF16F0E986}" type="pres">
      <dgm:prSet presAssocID="{D60948B6-5B76-4B7B-B892-67AD88E8843E}" presName="accentRepeatNode" presStyleLbl="solidFgAcc1" presStyleIdx="1" presStyleCnt="2"/>
      <dgm:spPr>
        <a:solidFill>
          <a:schemeClr val="tx1"/>
        </a:solidFill>
      </dgm:spPr>
    </dgm:pt>
  </dgm:ptLst>
  <dgm:cxnLst>
    <dgm:cxn modelId="{681CB963-0F7A-4647-893A-CCC57F04CA4B}" type="presOf" srcId="{F8ADEF9A-D6BA-47CD-AC56-44EE1BA010CB}" destId="{6763FDEA-515A-4230-B8D2-F9E247F95314}" srcOrd="0" destOrd="0" presId="urn:microsoft.com/office/officeart/2008/layout/VerticalCurvedList"/>
    <dgm:cxn modelId="{E734B17D-DFDE-45D5-B734-46356A91932E}" type="presOf" srcId="{D60948B6-5B76-4B7B-B892-67AD88E8843E}" destId="{C7DFB916-D0AD-4ACC-8290-485C122DDFE8}" srcOrd="0" destOrd="0" presId="urn:microsoft.com/office/officeart/2008/layout/VerticalCurvedList"/>
    <dgm:cxn modelId="{37CBC096-D3A2-47F0-8A90-E122B4D22B91}" srcId="{3843B500-7E45-45FE-8FFD-AD94024ED495}" destId="{F8ADEF9A-D6BA-47CD-AC56-44EE1BA010CB}" srcOrd="0" destOrd="0" parTransId="{09124327-070E-4CA0-AE93-5571E0C109F6}" sibTransId="{0851A580-5ADA-4D4F-8835-B04ED306DA4B}"/>
    <dgm:cxn modelId="{3D6988AB-4F62-4E23-AE55-17DB59A9D8F6}" type="presOf" srcId="{0851A580-5ADA-4D4F-8835-B04ED306DA4B}" destId="{93984A83-A9A2-4669-9B75-56CA17035734}" srcOrd="0" destOrd="0" presId="urn:microsoft.com/office/officeart/2008/layout/VerticalCurvedList"/>
    <dgm:cxn modelId="{544321DB-E844-47E6-9DE8-11EA9DF5A7D2}" srcId="{3843B500-7E45-45FE-8FFD-AD94024ED495}" destId="{D60948B6-5B76-4B7B-B892-67AD88E8843E}" srcOrd="1" destOrd="0" parTransId="{5B9C2DF0-B783-4343-817C-D8B498A194CE}" sibTransId="{B0B1F9C1-E63C-413D-B772-84D97C189DA2}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49E40B70-6CAA-4FCB-B511-8D31CC733694}" type="presParOf" srcId="{5C2A75E6-89E1-4A98-9266-87346C5D2344}" destId="{6763FDEA-515A-4230-B8D2-F9E247F95314}" srcOrd="1" destOrd="0" presId="urn:microsoft.com/office/officeart/2008/layout/VerticalCurvedList"/>
    <dgm:cxn modelId="{E9EB726C-2A6D-4C3F-B1E5-A39D6A3FBE48}" type="presParOf" srcId="{5C2A75E6-89E1-4A98-9266-87346C5D2344}" destId="{E1984EFE-D0E7-4EA6-9A6F-759C19565E86}" srcOrd="2" destOrd="0" presId="urn:microsoft.com/office/officeart/2008/layout/VerticalCurvedList"/>
    <dgm:cxn modelId="{5DD53968-938F-4075-872C-EF4BF762597A}" type="presParOf" srcId="{E1984EFE-D0E7-4EA6-9A6F-759C19565E86}" destId="{CA221E01-A63C-403E-8423-CEF0B84175A7}" srcOrd="0" destOrd="0" presId="urn:microsoft.com/office/officeart/2008/layout/VerticalCurvedList"/>
    <dgm:cxn modelId="{871FF32D-6A3A-41C7-926C-E2F0C3478552}" type="presParOf" srcId="{5C2A75E6-89E1-4A98-9266-87346C5D2344}" destId="{C7DFB916-D0AD-4ACC-8290-485C122DDFE8}" srcOrd="3" destOrd="0" presId="urn:microsoft.com/office/officeart/2008/layout/VerticalCurvedList"/>
    <dgm:cxn modelId="{E9EFA5A6-9BA2-4790-B5EC-9E86C4AB4B31}" type="presParOf" srcId="{5C2A75E6-89E1-4A98-9266-87346C5D2344}" destId="{158131F9-674A-4241-8AD6-F01E0616A8E4}" srcOrd="4" destOrd="0" presId="urn:microsoft.com/office/officeart/2008/layout/VerticalCurvedList"/>
    <dgm:cxn modelId="{FE4D9179-7CF4-42B3-B971-FD00E6BFF448}" type="presParOf" srcId="{158131F9-674A-4241-8AD6-F01E0616A8E4}" destId="{5830F100-31F7-4F6F-968D-CCFF16F0E9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F9A343C-13EF-47BC-8DE0-3E8A478582B8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[1] Numer seryjny certyfikatu</a:t>
          </a:r>
        </a:p>
      </dgm:t>
    </dgm:pt>
    <dgm:pt modelId="{D3C603F1-61E6-495F-9CC2-0173A9D90841}" type="parTrans" cxnId="{366D79F4-F0BE-4546-93F9-642D4CAA4B05}">
      <dgm:prSet/>
      <dgm:spPr/>
      <dgm:t>
        <a:bodyPr/>
        <a:lstStyle/>
        <a:p>
          <a:endParaRPr lang="pl-PL"/>
        </a:p>
      </dgm:t>
    </dgm:pt>
    <dgm:pt modelId="{ECA2AE8B-683D-439C-B6B6-790B0056D586}" type="sibTrans" cxnId="{366D79F4-F0BE-4546-93F9-642D4CAA4B05}">
      <dgm:prSet/>
      <dgm:spPr/>
      <dgm:t>
        <a:bodyPr/>
        <a:lstStyle/>
        <a:p>
          <a:endParaRPr lang="pl-PL"/>
        </a:p>
      </dgm:t>
    </dgm:pt>
    <dgm:pt modelId="{9BD5E25D-AEBD-42B0-B1AA-03AF8F4B5960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[3] Przeznaczenie</a:t>
          </a:r>
        </a:p>
      </dgm:t>
    </dgm:pt>
    <dgm:pt modelId="{B2FC5EE1-1707-438F-BCF4-821E505AF7B2}" type="parTrans" cxnId="{4FE6EE9F-E885-457D-922C-03E82FA3455E}">
      <dgm:prSet/>
      <dgm:spPr/>
      <dgm:t>
        <a:bodyPr/>
        <a:lstStyle/>
        <a:p>
          <a:endParaRPr lang="pl-PL"/>
        </a:p>
      </dgm:t>
    </dgm:pt>
    <dgm:pt modelId="{2CED36A0-A074-440C-8AF2-5BA72C26E817}" type="sibTrans" cxnId="{4FE6EE9F-E885-457D-922C-03E82FA3455E}">
      <dgm:prSet/>
      <dgm:spPr/>
      <dgm:t>
        <a:bodyPr/>
        <a:lstStyle/>
        <a:p>
          <a:endParaRPr lang="pl-PL"/>
        </a:p>
      </dgm:t>
    </dgm:pt>
    <dgm:pt modelId="{46047BF5-1799-4DCD-9561-6D66261CD99A}">
      <dgm:prSet custT="1"/>
      <dgm:spPr/>
      <dgm:t>
        <a:bodyPr/>
        <a:lstStyle/>
        <a:p>
          <a:r>
            <a:rPr lang="pl-PL" sz="1800" dirty="0"/>
            <a:t>Unikalny identyfikator przypisany do certyfikatu przez CA KSeF, np. 0144f3ae7f078ed8.</a:t>
          </a:r>
        </a:p>
      </dgm:t>
    </dgm:pt>
    <dgm:pt modelId="{3608BE04-EBB7-474C-B4D2-4B2ED9BFFB64}" type="parTrans" cxnId="{B99D5162-F48B-4539-B641-5979A13F787C}">
      <dgm:prSet/>
      <dgm:spPr/>
      <dgm:t>
        <a:bodyPr/>
        <a:lstStyle/>
        <a:p>
          <a:endParaRPr lang="pl-PL"/>
        </a:p>
      </dgm:t>
    </dgm:pt>
    <dgm:pt modelId="{F811825D-9C6F-411F-A1BF-37C84522555A}" type="sibTrans" cxnId="{B99D5162-F48B-4539-B641-5979A13F787C}">
      <dgm:prSet/>
      <dgm:spPr/>
      <dgm:t>
        <a:bodyPr/>
        <a:lstStyle/>
        <a:p>
          <a:endParaRPr lang="pl-PL"/>
        </a:p>
      </dgm:t>
    </dgm:pt>
    <dgm:pt modelId="{59721F19-CD14-467C-A5A7-E236BCB84327}">
      <dgm:prSet custT="1"/>
      <dgm:spPr/>
      <dgm:t>
        <a:bodyPr/>
        <a:lstStyle/>
        <a:p>
          <a:r>
            <a:rPr lang="pl-PL" sz="1800" dirty="0"/>
            <a:t>Podpis linku do weryfikacji wystawcy.</a:t>
          </a:r>
        </a:p>
      </dgm:t>
    </dgm:pt>
    <dgm:pt modelId="{108FC676-DA48-430B-9987-3D9B681E303C}" type="parTrans" cxnId="{CE73FAA5-4987-4D3B-A448-DE3BB2616EE9}">
      <dgm:prSet/>
      <dgm:spPr/>
      <dgm:t>
        <a:bodyPr/>
        <a:lstStyle/>
        <a:p>
          <a:endParaRPr lang="pl-PL"/>
        </a:p>
      </dgm:t>
    </dgm:pt>
    <dgm:pt modelId="{D8CDB040-55EE-4A47-83C3-7B6A345A1C30}" type="sibTrans" cxnId="{CE73FAA5-4987-4D3B-A448-DE3BB2616EE9}">
      <dgm:prSet/>
      <dgm:spPr/>
      <dgm:t>
        <a:bodyPr/>
        <a:lstStyle/>
        <a:p>
          <a:endParaRPr lang="pl-PL"/>
        </a:p>
      </dgm:t>
    </dgm:pt>
    <dgm:pt modelId="{2ADEE5D1-42CA-48AF-B848-C6EA5250B8F3}">
      <dgm:prSet custT="1"/>
      <dgm:spPr/>
      <dgm:t>
        <a:bodyPr/>
        <a:lstStyle/>
        <a:p>
          <a:r>
            <a:rPr lang="pl-PL" sz="1800" dirty="0"/>
            <a:t>Identyfikator, na który został wydany certyfikat KSeF. Certyfikat KSeF jest wydawany na identyfikator ze środka uwierzytelnienia, którym posłużyłeś się do uwierzytelnienia przed złożeniem wniosku o wydanie certyfikatu KSeF.</a:t>
          </a:r>
        </a:p>
      </dgm:t>
    </dgm:pt>
    <dgm:pt modelId="{F3A265C0-B273-45DC-8C67-39FB71533AE4}" type="parTrans" cxnId="{95D46078-A724-494A-AB5F-D295CFB8F188}">
      <dgm:prSet/>
      <dgm:spPr/>
      <dgm:t>
        <a:bodyPr/>
        <a:lstStyle/>
        <a:p>
          <a:endParaRPr lang="pl-PL"/>
        </a:p>
      </dgm:t>
    </dgm:pt>
    <dgm:pt modelId="{4311ED59-E52C-407F-9ADF-D34899BC3B8E}" type="sibTrans" cxnId="{95D46078-A724-494A-AB5F-D295CFB8F188}">
      <dgm:prSet/>
      <dgm:spPr/>
      <dgm:t>
        <a:bodyPr/>
        <a:lstStyle/>
        <a:p>
          <a:endParaRPr lang="pl-PL"/>
        </a:p>
      </dgm:t>
    </dgm:pt>
    <dgm:pt modelId="{63F765BB-BCFC-4797-93BA-7DDD8F7C33CE}">
      <dgm:prSet custT="1"/>
      <dgm:spPr>
        <a:solidFill>
          <a:srgbClr val="2F5597"/>
        </a:solidFill>
      </dgm:spPr>
      <dgm:t>
        <a:bodyPr/>
        <a:lstStyle/>
        <a:p>
          <a:r>
            <a:rPr lang="pl-PL" sz="1500" dirty="0"/>
            <a:t>[2] </a:t>
          </a:r>
          <a:r>
            <a:rPr lang="pl-PL" sz="1800" dirty="0"/>
            <a:t>Nazwa własna</a:t>
          </a:r>
        </a:p>
      </dgm:t>
    </dgm:pt>
    <dgm:pt modelId="{E6E75CBC-94BE-4981-8B17-C479214FBD3F}" type="parTrans" cxnId="{C26F1E82-0648-48C7-856B-D06BB3620070}">
      <dgm:prSet/>
      <dgm:spPr/>
      <dgm:t>
        <a:bodyPr/>
        <a:lstStyle/>
        <a:p>
          <a:endParaRPr lang="pl-PL"/>
        </a:p>
      </dgm:t>
    </dgm:pt>
    <dgm:pt modelId="{2D77A416-4287-4C83-BB56-1730EE6E3B53}" type="sibTrans" cxnId="{C26F1E82-0648-48C7-856B-D06BB3620070}">
      <dgm:prSet/>
      <dgm:spPr/>
      <dgm:t>
        <a:bodyPr/>
        <a:lstStyle/>
        <a:p>
          <a:endParaRPr lang="pl-PL"/>
        </a:p>
      </dgm:t>
    </dgm:pt>
    <dgm:pt modelId="{D50BB5C3-A7E8-4111-9FDF-B44B47D82D51}">
      <dgm:prSet custT="1"/>
      <dgm:spPr/>
      <dgm:t>
        <a:bodyPr/>
        <a:lstStyle/>
        <a:p>
          <a:r>
            <a:rPr lang="pl-PL" sz="1800" dirty="0"/>
            <a:t>Nazwa własna certyfikatu przypisana przez Ciebie w trakcie składania wniosku o wydanie certyfikatu KSeF, np. </a:t>
          </a:r>
          <a:r>
            <a:rPr lang="pl-PL" sz="1800" dirty="0" err="1"/>
            <a:t>moj_certyfikat</a:t>
          </a:r>
          <a:r>
            <a:rPr lang="pl-PL" sz="1800" dirty="0"/>
            <a:t>.</a:t>
          </a:r>
        </a:p>
      </dgm:t>
    </dgm:pt>
    <dgm:pt modelId="{626F0297-BE62-4ADB-A042-5A466539F152}" type="parTrans" cxnId="{6A24F6A8-6876-4A1B-8BA7-A9A3075ABD1F}">
      <dgm:prSet/>
      <dgm:spPr/>
      <dgm:t>
        <a:bodyPr/>
        <a:lstStyle/>
        <a:p>
          <a:endParaRPr lang="pl-PL"/>
        </a:p>
      </dgm:t>
    </dgm:pt>
    <dgm:pt modelId="{1576754D-0A05-41D0-BDB2-D39FA2C941E8}" type="sibTrans" cxnId="{6A24F6A8-6876-4A1B-8BA7-A9A3075ABD1F}">
      <dgm:prSet/>
      <dgm:spPr/>
      <dgm:t>
        <a:bodyPr/>
        <a:lstStyle/>
        <a:p>
          <a:endParaRPr lang="pl-PL"/>
        </a:p>
      </dgm:t>
    </dgm:pt>
    <dgm:pt modelId="{AFE9DBE4-5F8B-443D-9207-458029EA7F47}">
      <dgm:prSet custT="1"/>
      <dgm:spPr/>
      <dgm:t>
        <a:bodyPr/>
        <a:lstStyle/>
        <a:p>
          <a:r>
            <a:rPr lang="pl-PL" sz="1800" dirty="0"/>
            <a:t>Uwierzytelnienie w systemie KSeF.</a:t>
          </a:r>
        </a:p>
      </dgm:t>
    </dgm:pt>
    <dgm:pt modelId="{36FB85D9-7206-402E-8BDD-708B168A5DF0}" type="parTrans" cxnId="{066187CB-3E8D-4137-9B7A-FCD900AFE5A5}">
      <dgm:prSet/>
      <dgm:spPr/>
      <dgm:t>
        <a:bodyPr/>
        <a:lstStyle/>
        <a:p>
          <a:endParaRPr lang="pl-PL"/>
        </a:p>
      </dgm:t>
    </dgm:pt>
    <dgm:pt modelId="{A07361F9-E526-4F21-8EEF-A2CCA292FC76}" type="sibTrans" cxnId="{066187CB-3E8D-4137-9B7A-FCD900AFE5A5}">
      <dgm:prSet/>
      <dgm:spPr/>
      <dgm:t>
        <a:bodyPr/>
        <a:lstStyle/>
        <a:p>
          <a:endParaRPr lang="pl-PL"/>
        </a:p>
      </dgm:t>
    </dgm:pt>
    <dgm:pt modelId="{26882239-FEDD-4836-ACE8-38B98FCE6BB7}">
      <dgm:prSet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[4] Identyfikator podmiotu, dla którego wystawiono certyfikat</a:t>
          </a:r>
        </a:p>
      </dgm:t>
    </dgm:pt>
    <dgm:pt modelId="{68FCBDD3-28FE-4ECD-BAB3-631A03EB9B8E}" type="parTrans" cxnId="{C90E69AD-21A4-476C-8182-392A25B4BB9D}">
      <dgm:prSet/>
      <dgm:spPr/>
      <dgm:t>
        <a:bodyPr/>
        <a:lstStyle/>
        <a:p>
          <a:endParaRPr lang="pl-PL"/>
        </a:p>
      </dgm:t>
    </dgm:pt>
    <dgm:pt modelId="{29F28FEA-18D9-4926-9763-0B304483B7ED}" type="sibTrans" cxnId="{C90E69AD-21A4-476C-8182-392A25B4BB9D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4506DB32-F296-4975-B008-DC0455A61CAD}" type="pres">
      <dgm:prSet presAssocID="{5F9A343C-13EF-47BC-8DE0-3E8A478582B8}" presName="parentLin" presStyleCnt="0"/>
      <dgm:spPr/>
    </dgm:pt>
    <dgm:pt modelId="{7CA7A9B6-8A84-4BBC-A14C-7ABA3F13EC45}" type="pres">
      <dgm:prSet presAssocID="{5F9A343C-13EF-47BC-8DE0-3E8A478582B8}" presName="parentLeftMargin" presStyleLbl="node1" presStyleIdx="0" presStyleCnt="4"/>
      <dgm:spPr/>
    </dgm:pt>
    <dgm:pt modelId="{1F9ADE20-D390-43D2-92C4-05B3A66F4556}" type="pres">
      <dgm:prSet presAssocID="{5F9A343C-13EF-47BC-8DE0-3E8A478582B8}" presName="parentText" presStyleLbl="node1" presStyleIdx="0" presStyleCnt="4" custScaleX="111780">
        <dgm:presLayoutVars>
          <dgm:chMax val="0"/>
          <dgm:bulletEnabled val="1"/>
        </dgm:presLayoutVars>
      </dgm:prSet>
      <dgm:spPr/>
    </dgm:pt>
    <dgm:pt modelId="{FA1858A1-9EAF-447E-83F8-FF18D020971D}" type="pres">
      <dgm:prSet presAssocID="{5F9A343C-13EF-47BC-8DE0-3E8A478582B8}" presName="negativeSpace" presStyleCnt="0"/>
      <dgm:spPr/>
    </dgm:pt>
    <dgm:pt modelId="{121990EE-983A-4A6B-B15C-09B4318424C5}" type="pres">
      <dgm:prSet presAssocID="{5F9A343C-13EF-47BC-8DE0-3E8A478582B8}" presName="childText" presStyleLbl="conFgAcc1" presStyleIdx="0" presStyleCnt="4">
        <dgm:presLayoutVars>
          <dgm:bulletEnabled val="1"/>
        </dgm:presLayoutVars>
      </dgm:prSet>
      <dgm:spPr/>
    </dgm:pt>
    <dgm:pt modelId="{4786AA40-2D06-4B49-BF1E-F9F971FC4242}" type="pres">
      <dgm:prSet presAssocID="{ECA2AE8B-683D-439C-B6B6-790B0056D586}" presName="spaceBetweenRectangles" presStyleCnt="0"/>
      <dgm:spPr/>
    </dgm:pt>
    <dgm:pt modelId="{AA8D2714-13A3-441D-9FDF-C60976BBC451}" type="pres">
      <dgm:prSet presAssocID="{63F765BB-BCFC-4797-93BA-7DDD8F7C33CE}" presName="parentLin" presStyleCnt="0"/>
      <dgm:spPr/>
    </dgm:pt>
    <dgm:pt modelId="{D4BA99AD-9852-4387-8E0B-A491DD1A7ED2}" type="pres">
      <dgm:prSet presAssocID="{63F765BB-BCFC-4797-93BA-7DDD8F7C33CE}" presName="parentLeftMargin" presStyleLbl="node1" presStyleIdx="0" presStyleCnt="4"/>
      <dgm:spPr/>
    </dgm:pt>
    <dgm:pt modelId="{7448C5D0-0AB4-475F-8D5C-5CC15F8C76F0}" type="pres">
      <dgm:prSet presAssocID="{63F765BB-BCFC-4797-93BA-7DDD8F7C33CE}" presName="parentText" presStyleLbl="node1" presStyleIdx="1" presStyleCnt="4" custScaleX="111780">
        <dgm:presLayoutVars>
          <dgm:chMax val="0"/>
          <dgm:bulletEnabled val="1"/>
        </dgm:presLayoutVars>
      </dgm:prSet>
      <dgm:spPr/>
    </dgm:pt>
    <dgm:pt modelId="{11AE6BB9-8945-4B8B-9E5F-EF5CA35126B9}" type="pres">
      <dgm:prSet presAssocID="{63F765BB-BCFC-4797-93BA-7DDD8F7C33CE}" presName="negativeSpace" presStyleCnt="0"/>
      <dgm:spPr/>
    </dgm:pt>
    <dgm:pt modelId="{10FC08CE-E6DC-4F77-AB0B-BE12E80597EB}" type="pres">
      <dgm:prSet presAssocID="{63F765BB-BCFC-4797-93BA-7DDD8F7C33CE}" presName="childText" presStyleLbl="conFgAcc1" presStyleIdx="1" presStyleCnt="4">
        <dgm:presLayoutVars>
          <dgm:bulletEnabled val="1"/>
        </dgm:presLayoutVars>
      </dgm:prSet>
      <dgm:spPr/>
    </dgm:pt>
    <dgm:pt modelId="{1034CAC4-2128-43A5-BD81-7376BA2E0074}" type="pres">
      <dgm:prSet presAssocID="{2D77A416-4287-4C83-BB56-1730EE6E3B53}" presName="spaceBetweenRectangles" presStyleCnt="0"/>
      <dgm:spPr/>
    </dgm:pt>
    <dgm:pt modelId="{009ACD28-2EC0-467D-AC28-3329353EFFBD}" type="pres">
      <dgm:prSet presAssocID="{9BD5E25D-AEBD-42B0-B1AA-03AF8F4B5960}" presName="parentLin" presStyleCnt="0"/>
      <dgm:spPr/>
    </dgm:pt>
    <dgm:pt modelId="{3240970A-199B-41ED-8514-FEBF379F5040}" type="pres">
      <dgm:prSet presAssocID="{9BD5E25D-AEBD-42B0-B1AA-03AF8F4B5960}" presName="parentLeftMargin" presStyleLbl="node1" presStyleIdx="1" presStyleCnt="4"/>
      <dgm:spPr/>
    </dgm:pt>
    <dgm:pt modelId="{E417019F-24DD-454A-8D20-28886CA232C7}" type="pres">
      <dgm:prSet presAssocID="{9BD5E25D-AEBD-42B0-B1AA-03AF8F4B5960}" presName="parentText" presStyleLbl="node1" presStyleIdx="2" presStyleCnt="4" custScaleX="111780">
        <dgm:presLayoutVars>
          <dgm:chMax val="0"/>
          <dgm:bulletEnabled val="1"/>
        </dgm:presLayoutVars>
      </dgm:prSet>
      <dgm:spPr/>
    </dgm:pt>
    <dgm:pt modelId="{62B81C7E-2C2E-4340-A1BF-6C0D9F659807}" type="pres">
      <dgm:prSet presAssocID="{9BD5E25D-AEBD-42B0-B1AA-03AF8F4B5960}" presName="negativeSpace" presStyleCnt="0"/>
      <dgm:spPr/>
    </dgm:pt>
    <dgm:pt modelId="{77EF8A93-9854-41BA-B43F-89DBA0E8BD7E}" type="pres">
      <dgm:prSet presAssocID="{9BD5E25D-AEBD-42B0-B1AA-03AF8F4B5960}" presName="childText" presStyleLbl="conFgAcc1" presStyleIdx="2" presStyleCnt="4" custLinFactNeighborX="-123" custLinFactNeighborY="72515">
        <dgm:presLayoutVars>
          <dgm:bulletEnabled val="1"/>
        </dgm:presLayoutVars>
      </dgm:prSet>
      <dgm:spPr/>
    </dgm:pt>
    <dgm:pt modelId="{70CBC037-8936-43CA-8599-75C9C8A40734}" type="pres">
      <dgm:prSet presAssocID="{2CED36A0-A074-440C-8AF2-5BA72C26E817}" presName="spaceBetweenRectangles" presStyleCnt="0"/>
      <dgm:spPr/>
    </dgm:pt>
    <dgm:pt modelId="{FA65CD36-5A92-4CBF-B81F-3F835B48F6C0}" type="pres">
      <dgm:prSet presAssocID="{26882239-FEDD-4836-ACE8-38B98FCE6BB7}" presName="parentLin" presStyleCnt="0"/>
      <dgm:spPr/>
    </dgm:pt>
    <dgm:pt modelId="{E5D13DA0-F93C-4B0D-A5E0-8FDB72221665}" type="pres">
      <dgm:prSet presAssocID="{26882239-FEDD-4836-ACE8-38B98FCE6BB7}" presName="parentLeftMargin" presStyleLbl="node1" presStyleIdx="2" presStyleCnt="4"/>
      <dgm:spPr/>
    </dgm:pt>
    <dgm:pt modelId="{EF0B5B5D-D3F7-413D-9B3C-AC094B891302}" type="pres">
      <dgm:prSet presAssocID="{26882239-FEDD-4836-ACE8-38B98FCE6BB7}" presName="parentText" presStyleLbl="node1" presStyleIdx="3" presStyleCnt="4" custScaleX="111780">
        <dgm:presLayoutVars>
          <dgm:chMax val="0"/>
          <dgm:bulletEnabled val="1"/>
        </dgm:presLayoutVars>
      </dgm:prSet>
      <dgm:spPr/>
    </dgm:pt>
    <dgm:pt modelId="{DC2435C3-600B-4575-BF55-B9EB72DD0CD8}" type="pres">
      <dgm:prSet presAssocID="{26882239-FEDD-4836-ACE8-38B98FCE6BB7}" presName="negativeSpace" presStyleCnt="0"/>
      <dgm:spPr/>
    </dgm:pt>
    <dgm:pt modelId="{89D0554A-5597-488C-9D30-4ACD116E1AF5}" type="pres">
      <dgm:prSet presAssocID="{26882239-FEDD-4836-ACE8-38B98FCE6BB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B76240F-F366-4EE5-82C4-0B03BA4C714D}" type="presOf" srcId="{2ADEE5D1-42CA-48AF-B848-C6EA5250B8F3}" destId="{89D0554A-5597-488C-9D30-4ACD116E1AF5}" srcOrd="0" destOrd="0" presId="urn:microsoft.com/office/officeart/2005/8/layout/list1"/>
    <dgm:cxn modelId="{6C468224-E378-439F-A504-43ECED2973D1}" type="presOf" srcId="{59721F19-CD14-467C-A5A7-E236BCB84327}" destId="{77EF8A93-9854-41BA-B43F-89DBA0E8BD7E}" srcOrd="0" destOrd="0" presId="urn:microsoft.com/office/officeart/2005/8/layout/list1"/>
    <dgm:cxn modelId="{6744473D-C458-4EB0-9069-F499BE4B9853}" type="presOf" srcId="{AFE9DBE4-5F8B-443D-9207-458029EA7F47}" destId="{77EF8A93-9854-41BA-B43F-89DBA0E8BD7E}" srcOrd="0" destOrd="1" presId="urn:microsoft.com/office/officeart/2005/8/layout/list1"/>
    <dgm:cxn modelId="{B99D5162-F48B-4539-B641-5979A13F787C}" srcId="{5F9A343C-13EF-47BC-8DE0-3E8A478582B8}" destId="{46047BF5-1799-4DCD-9561-6D66261CD99A}" srcOrd="0" destOrd="0" parTransId="{3608BE04-EBB7-474C-B4D2-4B2ED9BFFB64}" sibTransId="{F811825D-9C6F-411F-A1BF-37C84522555A}"/>
    <dgm:cxn modelId="{2085D544-677C-4877-8380-8204C24FFE2C}" type="presOf" srcId="{26882239-FEDD-4836-ACE8-38B98FCE6BB7}" destId="{EF0B5B5D-D3F7-413D-9B3C-AC094B891302}" srcOrd="1" destOrd="0" presId="urn:microsoft.com/office/officeart/2005/8/layout/list1"/>
    <dgm:cxn modelId="{9B3D4A68-0ADB-46F6-B21E-49686C79F4E0}" type="presOf" srcId="{63F765BB-BCFC-4797-93BA-7DDD8F7C33CE}" destId="{7448C5D0-0AB4-475F-8D5C-5CC15F8C76F0}" srcOrd="1" destOrd="0" presId="urn:microsoft.com/office/officeart/2005/8/layout/list1"/>
    <dgm:cxn modelId="{797D5371-44FA-49AC-A41F-B3ABC4296C1C}" type="presOf" srcId="{9BD5E25D-AEBD-42B0-B1AA-03AF8F4B5960}" destId="{3240970A-199B-41ED-8514-FEBF379F5040}" srcOrd="0" destOrd="0" presId="urn:microsoft.com/office/officeart/2005/8/layout/list1"/>
    <dgm:cxn modelId="{95D46078-A724-494A-AB5F-D295CFB8F188}" srcId="{26882239-FEDD-4836-ACE8-38B98FCE6BB7}" destId="{2ADEE5D1-42CA-48AF-B848-C6EA5250B8F3}" srcOrd="0" destOrd="0" parTransId="{F3A265C0-B273-45DC-8C67-39FB71533AE4}" sibTransId="{4311ED59-E52C-407F-9ADF-D34899BC3B8E}"/>
    <dgm:cxn modelId="{C26F1E82-0648-48C7-856B-D06BB3620070}" srcId="{BE8AAACB-7085-4851-9371-B07ADA3ACA73}" destId="{63F765BB-BCFC-4797-93BA-7DDD8F7C33CE}" srcOrd="1" destOrd="0" parTransId="{E6E75CBC-94BE-4981-8B17-C479214FBD3F}" sibTransId="{2D77A416-4287-4C83-BB56-1730EE6E3B53}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4FE6EE9F-E885-457D-922C-03E82FA3455E}" srcId="{BE8AAACB-7085-4851-9371-B07ADA3ACA73}" destId="{9BD5E25D-AEBD-42B0-B1AA-03AF8F4B5960}" srcOrd="2" destOrd="0" parTransId="{B2FC5EE1-1707-438F-BCF4-821E505AF7B2}" sibTransId="{2CED36A0-A074-440C-8AF2-5BA72C26E817}"/>
    <dgm:cxn modelId="{CE73FAA5-4987-4D3B-A448-DE3BB2616EE9}" srcId="{9BD5E25D-AEBD-42B0-B1AA-03AF8F4B5960}" destId="{59721F19-CD14-467C-A5A7-E236BCB84327}" srcOrd="0" destOrd="0" parTransId="{108FC676-DA48-430B-9987-3D9B681E303C}" sibTransId="{D8CDB040-55EE-4A47-83C3-7B6A345A1C30}"/>
    <dgm:cxn modelId="{6A24F6A8-6876-4A1B-8BA7-A9A3075ABD1F}" srcId="{63F765BB-BCFC-4797-93BA-7DDD8F7C33CE}" destId="{D50BB5C3-A7E8-4111-9FDF-B44B47D82D51}" srcOrd="0" destOrd="0" parTransId="{626F0297-BE62-4ADB-A042-5A466539F152}" sibTransId="{1576754D-0A05-41D0-BDB2-D39FA2C941E8}"/>
    <dgm:cxn modelId="{C90E69AD-21A4-476C-8182-392A25B4BB9D}" srcId="{BE8AAACB-7085-4851-9371-B07ADA3ACA73}" destId="{26882239-FEDD-4836-ACE8-38B98FCE6BB7}" srcOrd="3" destOrd="0" parTransId="{68FCBDD3-28FE-4ECD-BAB3-631A03EB9B8E}" sibTransId="{29F28FEA-18D9-4926-9763-0B304483B7ED}"/>
    <dgm:cxn modelId="{DD497EB6-17F5-499C-9BCB-E0189C2F095F}" type="presOf" srcId="{D50BB5C3-A7E8-4111-9FDF-B44B47D82D51}" destId="{10FC08CE-E6DC-4F77-AB0B-BE12E80597EB}" srcOrd="0" destOrd="0" presId="urn:microsoft.com/office/officeart/2005/8/layout/list1"/>
    <dgm:cxn modelId="{30BAB4BA-4895-42EB-A889-AE81A99086DD}" type="presOf" srcId="{5F9A343C-13EF-47BC-8DE0-3E8A478582B8}" destId="{7CA7A9B6-8A84-4BBC-A14C-7ABA3F13EC45}" srcOrd="0" destOrd="0" presId="urn:microsoft.com/office/officeart/2005/8/layout/list1"/>
    <dgm:cxn modelId="{F2A03DC6-BAD5-4DD2-9F76-12163025A682}" type="presOf" srcId="{5F9A343C-13EF-47BC-8DE0-3E8A478582B8}" destId="{1F9ADE20-D390-43D2-92C4-05B3A66F4556}" srcOrd="1" destOrd="0" presId="urn:microsoft.com/office/officeart/2005/8/layout/list1"/>
    <dgm:cxn modelId="{066187CB-3E8D-4137-9B7A-FCD900AFE5A5}" srcId="{9BD5E25D-AEBD-42B0-B1AA-03AF8F4B5960}" destId="{AFE9DBE4-5F8B-443D-9207-458029EA7F47}" srcOrd="1" destOrd="0" parTransId="{36FB85D9-7206-402E-8BDD-708B168A5DF0}" sibTransId="{A07361F9-E526-4F21-8EEF-A2CCA292FC76}"/>
    <dgm:cxn modelId="{EF9118EB-D087-49D8-BAEC-9240C4821280}" type="presOf" srcId="{46047BF5-1799-4DCD-9561-6D66261CD99A}" destId="{121990EE-983A-4A6B-B15C-09B4318424C5}" srcOrd="0" destOrd="0" presId="urn:microsoft.com/office/officeart/2005/8/layout/list1"/>
    <dgm:cxn modelId="{C3D826F4-0C69-46FE-AF67-DF806B97B45E}" type="presOf" srcId="{63F765BB-BCFC-4797-93BA-7DDD8F7C33CE}" destId="{D4BA99AD-9852-4387-8E0B-A491DD1A7ED2}" srcOrd="0" destOrd="0" presId="urn:microsoft.com/office/officeart/2005/8/layout/list1"/>
    <dgm:cxn modelId="{366D79F4-F0BE-4546-93F9-642D4CAA4B05}" srcId="{BE8AAACB-7085-4851-9371-B07ADA3ACA73}" destId="{5F9A343C-13EF-47BC-8DE0-3E8A478582B8}" srcOrd="0" destOrd="0" parTransId="{D3C603F1-61E6-495F-9CC2-0173A9D90841}" sibTransId="{ECA2AE8B-683D-439C-B6B6-790B0056D586}"/>
    <dgm:cxn modelId="{3A2A83F6-069F-400D-90BD-5410CFBF39F8}" type="presOf" srcId="{26882239-FEDD-4836-ACE8-38B98FCE6BB7}" destId="{E5D13DA0-F93C-4B0D-A5E0-8FDB72221665}" srcOrd="0" destOrd="0" presId="urn:microsoft.com/office/officeart/2005/8/layout/list1"/>
    <dgm:cxn modelId="{4E58B1FB-4277-4724-87EC-FAD8727131CA}" type="presOf" srcId="{9BD5E25D-AEBD-42B0-B1AA-03AF8F4B5960}" destId="{E417019F-24DD-454A-8D20-28886CA232C7}" srcOrd="1" destOrd="0" presId="urn:microsoft.com/office/officeart/2005/8/layout/list1"/>
    <dgm:cxn modelId="{DE733CE7-CC1C-4524-ACCF-E81EF225FF07}" type="presParOf" srcId="{EDF522AA-1678-4D73-915E-B16D7A7519BB}" destId="{4506DB32-F296-4975-B008-DC0455A61CAD}" srcOrd="0" destOrd="0" presId="urn:microsoft.com/office/officeart/2005/8/layout/list1"/>
    <dgm:cxn modelId="{EB3C94A8-A7C5-4328-AD4E-D3F243C15196}" type="presParOf" srcId="{4506DB32-F296-4975-B008-DC0455A61CAD}" destId="{7CA7A9B6-8A84-4BBC-A14C-7ABA3F13EC45}" srcOrd="0" destOrd="0" presId="urn:microsoft.com/office/officeart/2005/8/layout/list1"/>
    <dgm:cxn modelId="{00DDDF90-30C4-4986-B52C-7ABA82AC3FD8}" type="presParOf" srcId="{4506DB32-F296-4975-B008-DC0455A61CAD}" destId="{1F9ADE20-D390-43D2-92C4-05B3A66F4556}" srcOrd="1" destOrd="0" presId="urn:microsoft.com/office/officeart/2005/8/layout/list1"/>
    <dgm:cxn modelId="{C59B628D-3B57-4F74-A5CD-75384C3DC012}" type="presParOf" srcId="{EDF522AA-1678-4D73-915E-B16D7A7519BB}" destId="{FA1858A1-9EAF-447E-83F8-FF18D020971D}" srcOrd="1" destOrd="0" presId="urn:microsoft.com/office/officeart/2005/8/layout/list1"/>
    <dgm:cxn modelId="{142BB94D-5A7C-4CF9-BDB0-4390777E78F6}" type="presParOf" srcId="{EDF522AA-1678-4D73-915E-B16D7A7519BB}" destId="{121990EE-983A-4A6B-B15C-09B4318424C5}" srcOrd="2" destOrd="0" presId="urn:microsoft.com/office/officeart/2005/8/layout/list1"/>
    <dgm:cxn modelId="{9027D24D-B050-4F14-B65E-8E608F679BEB}" type="presParOf" srcId="{EDF522AA-1678-4D73-915E-B16D7A7519BB}" destId="{4786AA40-2D06-4B49-BF1E-F9F971FC4242}" srcOrd="3" destOrd="0" presId="urn:microsoft.com/office/officeart/2005/8/layout/list1"/>
    <dgm:cxn modelId="{9731BFD6-4937-446D-B936-491D58C6709C}" type="presParOf" srcId="{EDF522AA-1678-4D73-915E-B16D7A7519BB}" destId="{AA8D2714-13A3-441D-9FDF-C60976BBC451}" srcOrd="4" destOrd="0" presId="urn:microsoft.com/office/officeart/2005/8/layout/list1"/>
    <dgm:cxn modelId="{B5838296-FA3D-4E47-97FA-24A8D892D3DA}" type="presParOf" srcId="{AA8D2714-13A3-441D-9FDF-C60976BBC451}" destId="{D4BA99AD-9852-4387-8E0B-A491DD1A7ED2}" srcOrd="0" destOrd="0" presId="urn:microsoft.com/office/officeart/2005/8/layout/list1"/>
    <dgm:cxn modelId="{3C826404-CEC9-4065-9D6F-85C50D6383A1}" type="presParOf" srcId="{AA8D2714-13A3-441D-9FDF-C60976BBC451}" destId="{7448C5D0-0AB4-475F-8D5C-5CC15F8C76F0}" srcOrd="1" destOrd="0" presId="urn:microsoft.com/office/officeart/2005/8/layout/list1"/>
    <dgm:cxn modelId="{68E7FD14-8CC6-4A16-94BA-43AB60948478}" type="presParOf" srcId="{EDF522AA-1678-4D73-915E-B16D7A7519BB}" destId="{11AE6BB9-8945-4B8B-9E5F-EF5CA35126B9}" srcOrd="5" destOrd="0" presId="urn:microsoft.com/office/officeart/2005/8/layout/list1"/>
    <dgm:cxn modelId="{E5A6FDB2-7ED7-47BA-8419-B51AF24B39D2}" type="presParOf" srcId="{EDF522AA-1678-4D73-915E-B16D7A7519BB}" destId="{10FC08CE-E6DC-4F77-AB0B-BE12E80597EB}" srcOrd="6" destOrd="0" presId="urn:microsoft.com/office/officeart/2005/8/layout/list1"/>
    <dgm:cxn modelId="{20FE2CBF-65A4-4AB4-B237-0BA979173083}" type="presParOf" srcId="{EDF522AA-1678-4D73-915E-B16D7A7519BB}" destId="{1034CAC4-2128-43A5-BD81-7376BA2E0074}" srcOrd="7" destOrd="0" presId="urn:microsoft.com/office/officeart/2005/8/layout/list1"/>
    <dgm:cxn modelId="{A30FD70E-04E1-411E-BC33-267D58348D43}" type="presParOf" srcId="{EDF522AA-1678-4D73-915E-B16D7A7519BB}" destId="{009ACD28-2EC0-467D-AC28-3329353EFFBD}" srcOrd="8" destOrd="0" presId="urn:microsoft.com/office/officeart/2005/8/layout/list1"/>
    <dgm:cxn modelId="{218FC348-68A2-413A-9D90-0F407D022D52}" type="presParOf" srcId="{009ACD28-2EC0-467D-AC28-3329353EFFBD}" destId="{3240970A-199B-41ED-8514-FEBF379F5040}" srcOrd="0" destOrd="0" presId="urn:microsoft.com/office/officeart/2005/8/layout/list1"/>
    <dgm:cxn modelId="{64A6D8B4-3165-45D2-9A31-9BB7579B586E}" type="presParOf" srcId="{009ACD28-2EC0-467D-AC28-3329353EFFBD}" destId="{E417019F-24DD-454A-8D20-28886CA232C7}" srcOrd="1" destOrd="0" presId="urn:microsoft.com/office/officeart/2005/8/layout/list1"/>
    <dgm:cxn modelId="{A499E330-7548-4B29-A229-A314D2473E13}" type="presParOf" srcId="{EDF522AA-1678-4D73-915E-B16D7A7519BB}" destId="{62B81C7E-2C2E-4340-A1BF-6C0D9F659807}" srcOrd="9" destOrd="0" presId="urn:microsoft.com/office/officeart/2005/8/layout/list1"/>
    <dgm:cxn modelId="{C9F5CB34-05DD-4A47-B711-E4FB27B2191A}" type="presParOf" srcId="{EDF522AA-1678-4D73-915E-B16D7A7519BB}" destId="{77EF8A93-9854-41BA-B43F-89DBA0E8BD7E}" srcOrd="10" destOrd="0" presId="urn:microsoft.com/office/officeart/2005/8/layout/list1"/>
    <dgm:cxn modelId="{03DCB225-B3B6-48B6-967A-C796C42C8661}" type="presParOf" srcId="{EDF522AA-1678-4D73-915E-B16D7A7519BB}" destId="{70CBC037-8936-43CA-8599-75C9C8A40734}" srcOrd="11" destOrd="0" presId="urn:microsoft.com/office/officeart/2005/8/layout/list1"/>
    <dgm:cxn modelId="{355F5A59-F574-4A8B-893A-B0D4BC2DBB1B}" type="presParOf" srcId="{EDF522AA-1678-4D73-915E-B16D7A7519BB}" destId="{FA65CD36-5A92-4CBF-B81F-3F835B48F6C0}" srcOrd="12" destOrd="0" presId="urn:microsoft.com/office/officeart/2005/8/layout/list1"/>
    <dgm:cxn modelId="{0CDC4AE6-2798-4920-9692-03567991B9BB}" type="presParOf" srcId="{FA65CD36-5A92-4CBF-B81F-3F835B48F6C0}" destId="{E5D13DA0-F93C-4B0D-A5E0-8FDB72221665}" srcOrd="0" destOrd="0" presId="urn:microsoft.com/office/officeart/2005/8/layout/list1"/>
    <dgm:cxn modelId="{EB2309B3-BD48-4BEE-9555-86527EF76FDF}" type="presParOf" srcId="{FA65CD36-5A92-4CBF-B81F-3F835B48F6C0}" destId="{EF0B5B5D-D3F7-413D-9B3C-AC094B891302}" srcOrd="1" destOrd="0" presId="urn:microsoft.com/office/officeart/2005/8/layout/list1"/>
    <dgm:cxn modelId="{892CD399-6FA3-4216-B422-E5AD3901A6F5}" type="presParOf" srcId="{EDF522AA-1678-4D73-915E-B16D7A7519BB}" destId="{DC2435C3-600B-4575-BF55-B9EB72DD0CD8}" srcOrd="13" destOrd="0" presId="urn:microsoft.com/office/officeart/2005/8/layout/list1"/>
    <dgm:cxn modelId="{E0857655-D2DA-4D99-8173-D559A70C7C49}" type="presParOf" srcId="{EDF522AA-1678-4D73-915E-B16D7A7519BB}" destId="{89D0554A-5597-488C-9D30-4ACD116E1AF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D2825BC-8BD2-4AAC-8AA8-89F5B63A7686}">
      <dgm:prSet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Certyfikatu w statusie „Unieważniony” lub „Zablokowany” nie wolno użyć do oznaczania faktur w trybach szczególnych, ponieważ faktura oznaczona przy użyciu nieważnego certyfikatu nie spełnia wymogów ustawowych.</a:t>
          </a:r>
        </a:p>
      </dgm:t>
    </dgm:pt>
    <dgm:pt modelId="{177C985F-6638-4FF8-A9AE-5DB43D6A0E7E}" type="parTrans" cxnId="{11E1B349-085F-47FD-9AF0-D4C8F8381D11}">
      <dgm:prSet/>
      <dgm:spPr/>
      <dgm:t>
        <a:bodyPr/>
        <a:lstStyle/>
        <a:p>
          <a:endParaRPr lang="pl-PL"/>
        </a:p>
      </dgm:t>
    </dgm:pt>
    <dgm:pt modelId="{CDDE220F-6579-4546-8F0F-4F3935246D31}" type="sibTrans" cxnId="{11E1B349-085F-47FD-9AF0-D4C8F8381D11}">
      <dgm:prSet/>
      <dgm:spPr/>
      <dgm:t>
        <a:bodyPr/>
        <a:lstStyle/>
        <a:p>
          <a:endParaRPr lang="pl-PL"/>
        </a:p>
      </dgm:t>
    </dgm:pt>
    <dgm:pt modelId="{2C20A2F9-E023-4C49-B649-4ABE329DC1D2}">
      <dgm:prSet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Na liście certyfikatów, certyfikat którego unieważnienie zostało zlecone, może się pojawić od razu w statusie „</a:t>
          </a:r>
          <a:r>
            <a:rPr lang="pl-PL" sz="1800" dirty="0">
              <a:solidFill>
                <a:srgbClr val="FF0000"/>
              </a:solidFill>
            </a:rPr>
            <a:t>Unieważniony</a:t>
          </a:r>
          <a:r>
            <a:rPr lang="pl-PL" sz="1800" dirty="0"/>
            <a:t>”, co oznacza, że proces unieważniania certyfikatu został zakończony, lub w statusie „</a:t>
          </a:r>
          <a:r>
            <a:rPr lang="pl-PL" sz="1800" dirty="0">
              <a:solidFill>
                <a:srgbClr val="FF0000"/>
              </a:solidFill>
            </a:rPr>
            <a:t>Zablokowany</a:t>
          </a:r>
          <a:r>
            <a:rPr lang="pl-PL" sz="1800" dirty="0"/>
            <a:t>”, co oznacza, że proces unieważniania certyfikatu został uruchomiony, ale jeszcze jest w realizacji. Certyfikatów KSeF w statusach „Unieważniony” i „Zablokowany” nie można używać.</a:t>
          </a:r>
        </a:p>
      </dgm:t>
    </dgm:pt>
    <dgm:pt modelId="{B977AD07-D6BE-4AA7-9FE3-D217C3208502}" type="parTrans" cxnId="{7E671FFE-2D59-4E61-832C-6DAF69FBF851}">
      <dgm:prSet/>
      <dgm:spPr/>
      <dgm:t>
        <a:bodyPr/>
        <a:lstStyle/>
        <a:p>
          <a:endParaRPr lang="pl-PL"/>
        </a:p>
      </dgm:t>
    </dgm:pt>
    <dgm:pt modelId="{DBED3FD8-D7F8-49E0-A014-F587E988BDF0}" type="sibTrans" cxnId="{7E671FFE-2D59-4E61-832C-6DAF69FBF851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2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2"/>
      <dgm:spPr/>
    </dgm:pt>
    <dgm:pt modelId="{5666F3A3-3A62-4952-A39A-7531F0012E4E}" type="pres">
      <dgm:prSet presAssocID="{3843B500-7E45-45FE-8FFD-AD94024ED495}" presName="dstNode" presStyleLbl="node1" presStyleIdx="0" presStyleCnt="2"/>
      <dgm:spPr/>
    </dgm:pt>
    <dgm:pt modelId="{4FE4A8F6-E1A5-49F1-B8C5-66EEB37577F7}" type="pres">
      <dgm:prSet presAssocID="{2C20A2F9-E023-4C49-B649-4ABE329DC1D2}" presName="text_1" presStyleLbl="node1" presStyleIdx="0" presStyleCnt="2" custScaleY="126460" custLinFactNeighborX="450" custLinFactNeighborY="155">
        <dgm:presLayoutVars>
          <dgm:bulletEnabled val="1"/>
        </dgm:presLayoutVars>
      </dgm:prSet>
      <dgm:spPr/>
    </dgm:pt>
    <dgm:pt modelId="{F74532EE-FCBE-49B7-99CF-514D8D5A49F4}" type="pres">
      <dgm:prSet presAssocID="{2C20A2F9-E023-4C49-B649-4ABE329DC1D2}" presName="accent_1" presStyleCnt="0"/>
      <dgm:spPr/>
    </dgm:pt>
    <dgm:pt modelId="{FCB91A2F-54ED-4A23-BF34-FA54B05C1EFD}" type="pres">
      <dgm:prSet presAssocID="{2C20A2F9-E023-4C49-B649-4ABE329DC1D2}" presName="accentRepeatNode" presStyleLbl="solidFgAcc1" presStyleIdx="0" presStyleCnt="2"/>
      <dgm:spPr>
        <a:solidFill>
          <a:schemeClr val="tx1"/>
        </a:solidFill>
      </dgm:spPr>
    </dgm:pt>
    <dgm:pt modelId="{4AEBDB56-70E6-49EE-A149-D13125602FEC}" type="pres">
      <dgm:prSet presAssocID="{6D2825BC-8BD2-4AAC-8AA8-89F5B63A7686}" presName="text_2" presStyleLbl="node1" presStyleIdx="1" presStyleCnt="2">
        <dgm:presLayoutVars>
          <dgm:bulletEnabled val="1"/>
        </dgm:presLayoutVars>
      </dgm:prSet>
      <dgm:spPr/>
    </dgm:pt>
    <dgm:pt modelId="{6AB5DEB3-B2B3-4F09-A6C3-39DE839B0560}" type="pres">
      <dgm:prSet presAssocID="{6D2825BC-8BD2-4AAC-8AA8-89F5B63A7686}" presName="accent_2" presStyleCnt="0"/>
      <dgm:spPr/>
    </dgm:pt>
    <dgm:pt modelId="{72C5D0D5-3A0E-4C36-A454-1355B4789132}" type="pres">
      <dgm:prSet presAssocID="{6D2825BC-8BD2-4AAC-8AA8-89F5B63A7686}" presName="accentRepeatNode" presStyleLbl="solidFgAcc1" presStyleIdx="1" presStyleCnt="2"/>
      <dgm:spPr>
        <a:solidFill>
          <a:schemeClr val="bg1"/>
        </a:solidFill>
      </dgm:spPr>
    </dgm:pt>
  </dgm:ptLst>
  <dgm:cxnLst>
    <dgm:cxn modelId="{F1AB9E06-8C7A-4C8B-AFE1-A896DBA58FB5}" type="presOf" srcId="{2C20A2F9-E023-4C49-B649-4ABE329DC1D2}" destId="{4FE4A8F6-E1A5-49F1-B8C5-66EEB37577F7}" srcOrd="0" destOrd="0" presId="urn:microsoft.com/office/officeart/2008/layout/VerticalCurvedList"/>
    <dgm:cxn modelId="{AD5F3F0B-B235-4EB9-AD20-1FDDAAE65E6B}" type="presOf" srcId="{DBED3FD8-D7F8-49E0-A014-F587E988BDF0}" destId="{93984A83-A9A2-4669-9B75-56CA17035734}" srcOrd="0" destOrd="0" presId="urn:microsoft.com/office/officeart/2008/layout/VerticalCurvedList"/>
    <dgm:cxn modelId="{BBFE7013-085A-4358-AA85-0D3F458CF7E1}" type="presOf" srcId="{6D2825BC-8BD2-4AAC-8AA8-89F5B63A7686}" destId="{4AEBDB56-70E6-49EE-A149-D13125602FEC}" srcOrd="0" destOrd="0" presId="urn:microsoft.com/office/officeart/2008/layout/VerticalCurvedList"/>
    <dgm:cxn modelId="{11E1B349-085F-47FD-9AF0-D4C8F8381D11}" srcId="{3843B500-7E45-45FE-8FFD-AD94024ED495}" destId="{6D2825BC-8BD2-4AAC-8AA8-89F5B63A7686}" srcOrd="1" destOrd="0" parTransId="{177C985F-6638-4FF8-A9AE-5DB43D6A0E7E}" sibTransId="{CDDE220F-6579-4546-8F0F-4F3935246D31}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7E671FFE-2D59-4E61-832C-6DAF69FBF851}" srcId="{3843B500-7E45-45FE-8FFD-AD94024ED495}" destId="{2C20A2F9-E023-4C49-B649-4ABE329DC1D2}" srcOrd="0" destOrd="0" parTransId="{B977AD07-D6BE-4AA7-9FE3-D217C3208502}" sibTransId="{DBED3FD8-D7F8-49E0-A014-F587E988BDF0}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54172C46-C742-42F9-A37F-BAC4F2414A63}" type="presParOf" srcId="{5C2A75E6-89E1-4A98-9266-87346C5D2344}" destId="{4FE4A8F6-E1A5-49F1-B8C5-66EEB37577F7}" srcOrd="1" destOrd="0" presId="urn:microsoft.com/office/officeart/2008/layout/VerticalCurvedList"/>
    <dgm:cxn modelId="{4E9A47AD-0708-4BBB-A1DA-CEDF0FB224FD}" type="presParOf" srcId="{5C2A75E6-89E1-4A98-9266-87346C5D2344}" destId="{F74532EE-FCBE-49B7-99CF-514D8D5A49F4}" srcOrd="2" destOrd="0" presId="urn:microsoft.com/office/officeart/2008/layout/VerticalCurvedList"/>
    <dgm:cxn modelId="{655546F3-E2CD-4D52-8AC3-A6907B5C134D}" type="presParOf" srcId="{F74532EE-FCBE-49B7-99CF-514D8D5A49F4}" destId="{FCB91A2F-54ED-4A23-BF34-FA54B05C1EFD}" srcOrd="0" destOrd="0" presId="urn:microsoft.com/office/officeart/2008/layout/VerticalCurvedList"/>
    <dgm:cxn modelId="{24D42748-D205-41E4-B62C-CB1D92D730B7}" type="presParOf" srcId="{5C2A75E6-89E1-4A98-9266-87346C5D2344}" destId="{4AEBDB56-70E6-49EE-A149-D13125602FEC}" srcOrd="3" destOrd="0" presId="urn:microsoft.com/office/officeart/2008/layout/VerticalCurvedList"/>
    <dgm:cxn modelId="{5BAD5428-6F52-42AD-8BA3-964A533F52F6}" type="presParOf" srcId="{5C2A75E6-89E1-4A98-9266-87346C5D2344}" destId="{6AB5DEB3-B2B3-4F09-A6C3-39DE839B0560}" srcOrd="4" destOrd="0" presId="urn:microsoft.com/office/officeart/2008/layout/VerticalCurvedList"/>
    <dgm:cxn modelId="{039E3324-A0E5-48BD-B4CE-DF1AB7F7ED9A}" type="presParOf" srcId="{6AB5DEB3-B2B3-4F09-A6C3-39DE839B0560}" destId="{72C5D0D5-3A0E-4C36-A454-1355B478913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8ADEF9A-D6BA-47CD-AC56-44EE1BA010CB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Osobie fizycznej do pracy w KSeF</a:t>
          </a:r>
        </a:p>
      </dgm:t>
    </dgm:pt>
    <dgm:pt modelId="{09124327-070E-4CA0-AE93-5571E0C109F6}" type="parTrans" cxnId="{37CBC096-D3A2-47F0-8A90-E122B4D22B91}">
      <dgm:prSet/>
      <dgm:spPr/>
      <dgm:t>
        <a:bodyPr/>
        <a:lstStyle/>
        <a:p>
          <a:endParaRPr lang="pl-PL"/>
        </a:p>
      </dgm:t>
    </dgm:pt>
    <dgm:pt modelId="{0851A580-5ADA-4D4F-8835-B04ED306DA4B}" type="sibTrans" cxnId="{37CBC096-D3A2-47F0-8A90-E122B4D22B91}">
      <dgm:prSet/>
      <dgm:spPr/>
      <dgm:t>
        <a:bodyPr/>
        <a:lstStyle/>
        <a:p>
          <a:endParaRPr lang="pl-PL"/>
        </a:p>
      </dgm:t>
    </dgm:pt>
    <dgm:pt modelId="{D60948B6-5B76-4B7B-B892-67AD88E8843E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Osobie fizycznej do pracy dla klienta</a:t>
          </a:r>
        </a:p>
      </dgm:t>
    </dgm:pt>
    <dgm:pt modelId="{5B9C2DF0-B783-4343-817C-D8B498A194CE}" type="parTrans" cxnId="{544321DB-E844-47E6-9DE8-11EA9DF5A7D2}">
      <dgm:prSet/>
      <dgm:spPr/>
      <dgm:t>
        <a:bodyPr/>
        <a:lstStyle/>
        <a:p>
          <a:endParaRPr lang="pl-PL"/>
        </a:p>
      </dgm:t>
    </dgm:pt>
    <dgm:pt modelId="{B0B1F9C1-E63C-413D-B772-84D97C189DA2}" type="sibTrans" cxnId="{544321DB-E844-47E6-9DE8-11EA9DF5A7D2}">
      <dgm:prSet/>
      <dgm:spPr/>
      <dgm:t>
        <a:bodyPr/>
        <a:lstStyle/>
        <a:p>
          <a:endParaRPr lang="pl-PL"/>
        </a:p>
      </dgm:t>
    </dgm:pt>
    <dgm:pt modelId="{499082DD-AF87-4383-8F47-2FBCFD6919ED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Osobie fizycznej do pracy dla wszystkich klientów</a:t>
          </a:r>
        </a:p>
      </dgm:t>
    </dgm:pt>
    <dgm:pt modelId="{6D01DAD0-D513-48D4-A62E-AF3D8910B793}" type="parTrans" cxnId="{D8BED3A3-1042-4A75-8EC4-520C339B45F5}">
      <dgm:prSet/>
      <dgm:spPr/>
      <dgm:t>
        <a:bodyPr/>
        <a:lstStyle/>
        <a:p>
          <a:endParaRPr lang="pl-PL"/>
        </a:p>
      </dgm:t>
    </dgm:pt>
    <dgm:pt modelId="{A0CCED58-8851-4C1E-8035-85C321716075}" type="sibTrans" cxnId="{D8BED3A3-1042-4A75-8EC4-520C339B45F5}">
      <dgm:prSet/>
      <dgm:spPr/>
      <dgm:t>
        <a:bodyPr/>
        <a:lstStyle/>
        <a:p>
          <a:endParaRPr lang="pl-PL"/>
        </a:p>
      </dgm:t>
    </dgm:pt>
    <dgm:pt modelId="{9FF376D0-9AC2-4AEA-BF26-2EC98A5ABC47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Podmiotowi do wystawiania faktur w trybie </a:t>
          </a:r>
          <a:r>
            <a:rPr lang="pl-PL" sz="1800" dirty="0" err="1"/>
            <a:t>samofakturowania</a:t>
          </a:r>
          <a:endParaRPr lang="pl-PL" sz="1800" dirty="0"/>
        </a:p>
      </dgm:t>
    </dgm:pt>
    <dgm:pt modelId="{33E22340-3F67-4A7A-8073-2EDEA38BFCC7}" type="parTrans" cxnId="{0B507AD3-7BC6-404E-A685-9D4E5722739F}">
      <dgm:prSet/>
      <dgm:spPr/>
      <dgm:t>
        <a:bodyPr/>
        <a:lstStyle/>
        <a:p>
          <a:endParaRPr lang="pl-PL"/>
        </a:p>
      </dgm:t>
    </dgm:pt>
    <dgm:pt modelId="{55CB6845-07EA-43A1-83BB-3550A61CB8F0}" type="sibTrans" cxnId="{0B507AD3-7BC6-404E-A685-9D4E5722739F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4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4"/>
      <dgm:spPr/>
    </dgm:pt>
    <dgm:pt modelId="{5666F3A3-3A62-4952-A39A-7531F0012E4E}" type="pres">
      <dgm:prSet presAssocID="{3843B500-7E45-45FE-8FFD-AD94024ED495}" presName="dstNode" presStyleLbl="node1" presStyleIdx="0" presStyleCnt="4"/>
      <dgm:spPr/>
    </dgm:pt>
    <dgm:pt modelId="{6763FDEA-515A-4230-B8D2-F9E247F95314}" type="pres">
      <dgm:prSet presAssocID="{F8ADEF9A-D6BA-47CD-AC56-44EE1BA010CB}" presName="text_1" presStyleLbl="node1" presStyleIdx="0" presStyleCnt="4">
        <dgm:presLayoutVars>
          <dgm:bulletEnabled val="1"/>
        </dgm:presLayoutVars>
      </dgm:prSet>
      <dgm:spPr/>
    </dgm:pt>
    <dgm:pt modelId="{E1984EFE-D0E7-4EA6-9A6F-759C19565E86}" type="pres">
      <dgm:prSet presAssocID="{F8ADEF9A-D6BA-47CD-AC56-44EE1BA010CB}" presName="accent_1" presStyleCnt="0"/>
      <dgm:spPr/>
    </dgm:pt>
    <dgm:pt modelId="{CA221E01-A63C-403E-8423-CEF0B84175A7}" type="pres">
      <dgm:prSet presAssocID="{F8ADEF9A-D6BA-47CD-AC56-44EE1BA010CB}" presName="accentRepeatNode" presStyleLbl="solidFgAcc1" presStyleIdx="0" presStyleCnt="4"/>
      <dgm:spPr>
        <a:solidFill>
          <a:schemeClr val="bg1"/>
        </a:solidFill>
      </dgm:spPr>
    </dgm:pt>
    <dgm:pt modelId="{F67401A5-F491-44D3-89BE-2060415A0507}" type="pres">
      <dgm:prSet presAssocID="{D60948B6-5B76-4B7B-B892-67AD88E8843E}" presName="text_2" presStyleLbl="node1" presStyleIdx="1" presStyleCnt="4">
        <dgm:presLayoutVars>
          <dgm:bulletEnabled val="1"/>
        </dgm:presLayoutVars>
      </dgm:prSet>
      <dgm:spPr/>
    </dgm:pt>
    <dgm:pt modelId="{C1F13591-8C89-4A19-BD51-D4F69F7889F2}" type="pres">
      <dgm:prSet presAssocID="{D60948B6-5B76-4B7B-B892-67AD88E8843E}" presName="accent_2" presStyleCnt="0"/>
      <dgm:spPr/>
    </dgm:pt>
    <dgm:pt modelId="{5830F100-31F7-4F6F-968D-CCFF16F0E986}" type="pres">
      <dgm:prSet presAssocID="{D60948B6-5B76-4B7B-B892-67AD88E8843E}" presName="accentRepeatNode" presStyleLbl="solidFgAcc1" presStyleIdx="1" presStyleCnt="4"/>
      <dgm:spPr>
        <a:solidFill>
          <a:schemeClr val="tx1"/>
        </a:solidFill>
      </dgm:spPr>
    </dgm:pt>
    <dgm:pt modelId="{EE083586-02E3-4A6F-8355-D1AF78DE79C1}" type="pres">
      <dgm:prSet presAssocID="{499082DD-AF87-4383-8F47-2FBCFD6919ED}" presName="text_3" presStyleLbl="node1" presStyleIdx="2" presStyleCnt="4">
        <dgm:presLayoutVars>
          <dgm:bulletEnabled val="1"/>
        </dgm:presLayoutVars>
      </dgm:prSet>
      <dgm:spPr/>
    </dgm:pt>
    <dgm:pt modelId="{75B514BE-70D4-42D1-B818-56885CD15A5A}" type="pres">
      <dgm:prSet presAssocID="{499082DD-AF87-4383-8F47-2FBCFD6919ED}" presName="accent_3" presStyleCnt="0"/>
      <dgm:spPr/>
    </dgm:pt>
    <dgm:pt modelId="{97A6CA25-18B5-4FEF-8C49-A93AB4A691AF}" type="pres">
      <dgm:prSet presAssocID="{499082DD-AF87-4383-8F47-2FBCFD6919ED}" presName="accentRepeatNode" presStyleLbl="solidFgAcc1" presStyleIdx="2" presStyleCnt="4"/>
      <dgm:spPr>
        <a:solidFill>
          <a:schemeClr val="bg1"/>
        </a:solidFill>
      </dgm:spPr>
    </dgm:pt>
    <dgm:pt modelId="{F0C8E378-52FF-4FB3-9560-A1543B634F20}" type="pres">
      <dgm:prSet presAssocID="{9FF376D0-9AC2-4AEA-BF26-2EC98A5ABC47}" presName="text_4" presStyleLbl="node1" presStyleIdx="3" presStyleCnt="4">
        <dgm:presLayoutVars>
          <dgm:bulletEnabled val="1"/>
        </dgm:presLayoutVars>
      </dgm:prSet>
      <dgm:spPr/>
    </dgm:pt>
    <dgm:pt modelId="{A8CAD9F5-8E9B-4A19-A8F2-553EDE744DE6}" type="pres">
      <dgm:prSet presAssocID="{9FF376D0-9AC2-4AEA-BF26-2EC98A5ABC47}" presName="accent_4" presStyleCnt="0"/>
      <dgm:spPr/>
    </dgm:pt>
    <dgm:pt modelId="{DA45D46D-F3C7-4D73-ADD1-1609DA399328}" type="pres">
      <dgm:prSet presAssocID="{9FF376D0-9AC2-4AEA-BF26-2EC98A5ABC47}" presName="accentRepeatNode" presStyleLbl="solidFgAcc1" presStyleIdx="3" presStyleCnt="4"/>
      <dgm:spPr>
        <a:solidFill>
          <a:schemeClr val="tx1"/>
        </a:solidFill>
      </dgm:spPr>
    </dgm:pt>
  </dgm:ptLst>
  <dgm:cxnLst>
    <dgm:cxn modelId="{EECB670C-278C-4647-BAFE-F3D229D7D86B}" type="presOf" srcId="{499082DD-AF87-4383-8F47-2FBCFD6919ED}" destId="{EE083586-02E3-4A6F-8355-D1AF78DE79C1}" srcOrd="0" destOrd="0" presId="urn:microsoft.com/office/officeart/2008/layout/VerticalCurvedList"/>
    <dgm:cxn modelId="{0C53A75B-F058-4F16-9E05-C65254739FB1}" type="presOf" srcId="{9FF376D0-9AC2-4AEA-BF26-2EC98A5ABC47}" destId="{F0C8E378-52FF-4FB3-9560-A1543B634F20}" srcOrd="0" destOrd="0" presId="urn:microsoft.com/office/officeart/2008/layout/VerticalCurvedList"/>
    <dgm:cxn modelId="{681CB963-0F7A-4647-893A-CCC57F04CA4B}" type="presOf" srcId="{F8ADEF9A-D6BA-47CD-AC56-44EE1BA010CB}" destId="{6763FDEA-515A-4230-B8D2-F9E247F95314}" srcOrd="0" destOrd="0" presId="urn:microsoft.com/office/officeart/2008/layout/VerticalCurvedList"/>
    <dgm:cxn modelId="{37CBC096-D3A2-47F0-8A90-E122B4D22B91}" srcId="{3843B500-7E45-45FE-8FFD-AD94024ED495}" destId="{F8ADEF9A-D6BA-47CD-AC56-44EE1BA010CB}" srcOrd="0" destOrd="0" parTransId="{09124327-070E-4CA0-AE93-5571E0C109F6}" sibTransId="{0851A580-5ADA-4D4F-8835-B04ED306DA4B}"/>
    <dgm:cxn modelId="{D8BED3A3-1042-4A75-8EC4-520C339B45F5}" srcId="{3843B500-7E45-45FE-8FFD-AD94024ED495}" destId="{499082DD-AF87-4383-8F47-2FBCFD6919ED}" srcOrd="2" destOrd="0" parTransId="{6D01DAD0-D513-48D4-A62E-AF3D8910B793}" sibTransId="{A0CCED58-8851-4C1E-8035-85C321716075}"/>
    <dgm:cxn modelId="{3D6988AB-4F62-4E23-AE55-17DB59A9D8F6}" type="presOf" srcId="{0851A580-5ADA-4D4F-8835-B04ED306DA4B}" destId="{93984A83-A9A2-4669-9B75-56CA17035734}" srcOrd="0" destOrd="0" presId="urn:microsoft.com/office/officeart/2008/layout/VerticalCurvedList"/>
    <dgm:cxn modelId="{29A4BED0-A146-40AF-A3D5-F67E03A21D0D}" type="presOf" srcId="{D60948B6-5B76-4B7B-B892-67AD88E8843E}" destId="{F67401A5-F491-44D3-89BE-2060415A0507}" srcOrd="0" destOrd="0" presId="urn:microsoft.com/office/officeart/2008/layout/VerticalCurvedList"/>
    <dgm:cxn modelId="{0B507AD3-7BC6-404E-A685-9D4E5722739F}" srcId="{3843B500-7E45-45FE-8FFD-AD94024ED495}" destId="{9FF376D0-9AC2-4AEA-BF26-2EC98A5ABC47}" srcOrd="3" destOrd="0" parTransId="{33E22340-3F67-4A7A-8073-2EDEA38BFCC7}" sibTransId="{55CB6845-07EA-43A1-83BB-3550A61CB8F0}"/>
    <dgm:cxn modelId="{544321DB-E844-47E6-9DE8-11EA9DF5A7D2}" srcId="{3843B500-7E45-45FE-8FFD-AD94024ED495}" destId="{D60948B6-5B76-4B7B-B892-67AD88E8843E}" srcOrd="1" destOrd="0" parTransId="{5B9C2DF0-B783-4343-817C-D8B498A194CE}" sibTransId="{B0B1F9C1-E63C-413D-B772-84D97C189DA2}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49E40B70-6CAA-4FCB-B511-8D31CC733694}" type="presParOf" srcId="{5C2A75E6-89E1-4A98-9266-87346C5D2344}" destId="{6763FDEA-515A-4230-B8D2-F9E247F95314}" srcOrd="1" destOrd="0" presId="urn:microsoft.com/office/officeart/2008/layout/VerticalCurvedList"/>
    <dgm:cxn modelId="{E9EB726C-2A6D-4C3F-B1E5-A39D6A3FBE48}" type="presParOf" srcId="{5C2A75E6-89E1-4A98-9266-87346C5D2344}" destId="{E1984EFE-D0E7-4EA6-9A6F-759C19565E86}" srcOrd="2" destOrd="0" presId="urn:microsoft.com/office/officeart/2008/layout/VerticalCurvedList"/>
    <dgm:cxn modelId="{5DD53968-938F-4075-872C-EF4BF762597A}" type="presParOf" srcId="{E1984EFE-D0E7-4EA6-9A6F-759C19565E86}" destId="{CA221E01-A63C-403E-8423-CEF0B84175A7}" srcOrd="0" destOrd="0" presId="urn:microsoft.com/office/officeart/2008/layout/VerticalCurvedList"/>
    <dgm:cxn modelId="{5FDBA1C0-65BF-41A8-96DF-24D15495D82B}" type="presParOf" srcId="{5C2A75E6-89E1-4A98-9266-87346C5D2344}" destId="{F67401A5-F491-44D3-89BE-2060415A0507}" srcOrd="3" destOrd="0" presId="urn:microsoft.com/office/officeart/2008/layout/VerticalCurvedList"/>
    <dgm:cxn modelId="{BA9D7E4D-9F3F-4D09-B62B-43BC532249B6}" type="presParOf" srcId="{5C2A75E6-89E1-4A98-9266-87346C5D2344}" destId="{C1F13591-8C89-4A19-BD51-D4F69F7889F2}" srcOrd="4" destOrd="0" presId="urn:microsoft.com/office/officeart/2008/layout/VerticalCurvedList"/>
    <dgm:cxn modelId="{F317B70E-970E-4AC4-A3AD-36D98D101993}" type="presParOf" srcId="{C1F13591-8C89-4A19-BD51-D4F69F7889F2}" destId="{5830F100-31F7-4F6F-968D-CCFF16F0E986}" srcOrd="0" destOrd="0" presId="urn:microsoft.com/office/officeart/2008/layout/VerticalCurvedList"/>
    <dgm:cxn modelId="{F5DFFEDF-DE11-4A54-9F4C-D547B80D4B01}" type="presParOf" srcId="{5C2A75E6-89E1-4A98-9266-87346C5D2344}" destId="{EE083586-02E3-4A6F-8355-D1AF78DE79C1}" srcOrd="5" destOrd="0" presId="urn:microsoft.com/office/officeart/2008/layout/VerticalCurvedList"/>
    <dgm:cxn modelId="{0E0F1227-896A-4B88-9A99-D0818CE2F7AF}" type="presParOf" srcId="{5C2A75E6-89E1-4A98-9266-87346C5D2344}" destId="{75B514BE-70D4-42D1-B818-56885CD15A5A}" srcOrd="6" destOrd="0" presId="urn:microsoft.com/office/officeart/2008/layout/VerticalCurvedList"/>
    <dgm:cxn modelId="{7A59135B-0E3B-41BF-AEB3-DDCA45293413}" type="presParOf" srcId="{75B514BE-70D4-42D1-B818-56885CD15A5A}" destId="{97A6CA25-18B5-4FEF-8C49-A93AB4A691AF}" srcOrd="0" destOrd="0" presId="urn:microsoft.com/office/officeart/2008/layout/VerticalCurvedList"/>
    <dgm:cxn modelId="{9F18D296-EC03-4033-8DA8-E686073B9DA9}" type="presParOf" srcId="{5C2A75E6-89E1-4A98-9266-87346C5D2344}" destId="{F0C8E378-52FF-4FB3-9560-A1543B634F20}" srcOrd="7" destOrd="0" presId="urn:microsoft.com/office/officeart/2008/layout/VerticalCurvedList"/>
    <dgm:cxn modelId="{3243F3C4-6590-46EA-A8DD-EF5288A45E8C}" type="presParOf" srcId="{5C2A75E6-89E1-4A98-9266-87346C5D2344}" destId="{A8CAD9F5-8E9B-4A19-A8F2-553EDE744DE6}" srcOrd="8" destOrd="0" presId="urn:microsoft.com/office/officeart/2008/layout/VerticalCurvedList"/>
    <dgm:cxn modelId="{BD92A30C-B3D8-4E67-9B78-40770AD7DF33}" type="presParOf" srcId="{A8CAD9F5-8E9B-4A19-A8F2-553EDE744DE6}" destId="{DA45D46D-F3C7-4D73-ADD1-1609DA39932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DD789C9-CE5D-46F5-898B-9E119F1C3B1F}">
      <dgm:prSet phldrT="[Tekst]" custT="1"/>
      <dgm:spPr>
        <a:solidFill>
          <a:srgbClr val="2F5597"/>
        </a:solidFill>
      </dgm:spPr>
      <dgm:t>
        <a:bodyPr/>
        <a:lstStyle/>
        <a:p>
          <a:endParaRPr lang="pl-PL" sz="1800" dirty="0"/>
        </a:p>
        <a:p>
          <a:r>
            <a:rPr lang="pl-PL" sz="1800" dirty="0"/>
            <a:t>Podmiotowi do wystawiania i przeglądania faktur</a:t>
          </a:r>
        </a:p>
        <a:p>
          <a:endParaRPr lang="pl-PL" sz="1800" dirty="0"/>
        </a:p>
      </dgm:t>
    </dgm:pt>
    <dgm:pt modelId="{6C6FD397-9BFF-479D-9D96-6583F59479C7}" type="parTrans" cxnId="{E6C7CA12-C80B-4A9D-A3F1-CCD759E14DA4}">
      <dgm:prSet/>
      <dgm:spPr/>
      <dgm:t>
        <a:bodyPr/>
        <a:lstStyle/>
        <a:p>
          <a:endParaRPr lang="pl-PL"/>
        </a:p>
      </dgm:t>
    </dgm:pt>
    <dgm:pt modelId="{B0D676AC-6FDF-466A-B07D-4C2E0DB244ED}" type="sibTrans" cxnId="{E6C7CA12-C80B-4A9D-A3F1-CCD759E14DA4}">
      <dgm:prSet/>
      <dgm:spPr/>
      <dgm:t>
        <a:bodyPr/>
        <a:lstStyle/>
        <a:p>
          <a:endParaRPr lang="pl-PL"/>
        </a:p>
      </dgm:t>
    </dgm:pt>
    <dgm:pt modelId="{8D0F33F9-4F05-4BFD-850D-843FF3EA406F}">
      <dgm:prSet phldrT="[Tekst]" custT="1"/>
      <dgm:spPr>
        <a:solidFill>
          <a:srgbClr val="2F5597"/>
        </a:solidFill>
      </dgm:spPr>
      <dgm:t>
        <a:bodyPr/>
        <a:lstStyle/>
        <a:p>
          <a:endParaRPr lang="pl-PL" sz="1800" dirty="0"/>
        </a:p>
        <a:p>
          <a:r>
            <a:rPr lang="pl-PL" sz="1800" b="0" dirty="0">
              <a:solidFill>
                <a:schemeClr val="bg1"/>
              </a:solidFill>
            </a:rPr>
            <a:t>W MCU </a:t>
          </a:r>
          <a:r>
            <a:rPr lang="pl-PL" sz="1800" b="0" dirty="0" err="1">
              <a:solidFill>
                <a:schemeClr val="bg1"/>
              </a:solidFill>
            </a:rPr>
            <a:t>KSeF</a:t>
          </a:r>
          <a:r>
            <a:rPr lang="pl-PL" sz="1800" b="0" dirty="0">
              <a:solidFill>
                <a:schemeClr val="bg1"/>
              </a:solidFill>
            </a:rPr>
            <a:t> została utworzona funkcjonalność umożliwiająca nadawanie uprawnień </a:t>
          </a:r>
          <a:r>
            <a:rPr lang="pl-PL" sz="1800" b="1" dirty="0">
              <a:solidFill>
                <a:srgbClr val="FF0000"/>
              </a:solidFill>
            </a:rPr>
            <a:t>administratora</a:t>
          </a:r>
        </a:p>
        <a:p>
          <a:endParaRPr lang="pl-PL" sz="1800" dirty="0"/>
        </a:p>
      </dgm:t>
    </dgm:pt>
    <dgm:pt modelId="{29B8A7F0-8ED9-4FE1-9F18-D1DE862A3D89}" type="parTrans" cxnId="{C05D73C9-17A5-464D-9FFE-13C768083FB6}">
      <dgm:prSet/>
      <dgm:spPr/>
      <dgm:t>
        <a:bodyPr/>
        <a:lstStyle/>
        <a:p>
          <a:endParaRPr lang="pl-PL"/>
        </a:p>
      </dgm:t>
    </dgm:pt>
    <dgm:pt modelId="{E9B9781E-4C4E-4F06-A5E7-404204BC2B60}" type="sibTrans" cxnId="{C05D73C9-17A5-464D-9FFE-13C768083FB6}">
      <dgm:prSet/>
      <dgm:spPr/>
      <dgm:t>
        <a:bodyPr/>
        <a:lstStyle/>
        <a:p>
          <a:endParaRPr lang="pl-PL"/>
        </a:p>
      </dgm:t>
    </dgm:pt>
    <dgm:pt modelId="{D4D59916-68FE-4035-9500-D64ADAAA674A}">
      <dgm:prSet custT="1"/>
      <dgm:spPr/>
      <dgm:t>
        <a:bodyPr/>
        <a:lstStyle/>
        <a:p>
          <a:endParaRPr lang="pl-PL" sz="1800" b="1" dirty="0">
            <a:solidFill>
              <a:srgbClr val="FF0000"/>
            </a:solidFill>
          </a:endParaRPr>
        </a:p>
      </dgm:t>
    </dgm:pt>
    <dgm:pt modelId="{04BAE5D1-E11B-4E2E-B398-4F9492D51E7D}" type="parTrans" cxnId="{AD82BC21-3BD3-4BD6-96DC-FACB97AEC15F}">
      <dgm:prSet/>
      <dgm:spPr/>
      <dgm:t>
        <a:bodyPr/>
        <a:lstStyle/>
        <a:p>
          <a:endParaRPr lang="pl-PL"/>
        </a:p>
      </dgm:t>
    </dgm:pt>
    <dgm:pt modelId="{175112EA-A03F-4EE3-AC13-5794EE552458}" type="sibTrans" cxnId="{AD82BC21-3BD3-4BD6-96DC-FACB97AEC15F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3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3"/>
      <dgm:spPr/>
    </dgm:pt>
    <dgm:pt modelId="{5666F3A3-3A62-4952-A39A-7531F0012E4E}" type="pres">
      <dgm:prSet presAssocID="{3843B500-7E45-45FE-8FFD-AD94024ED495}" presName="dstNode" presStyleLbl="node1" presStyleIdx="0" presStyleCnt="3"/>
      <dgm:spPr/>
    </dgm:pt>
    <dgm:pt modelId="{A13637C9-D08F-4264-8A6C-A49E8D185436}" type="pres">
      <dgm:prSet presAssocID="{9DD789C9-CE5D-46F5-898B-9E119F1C3B1F}" presName="text_1" presStyleLbl="node1" presStyleIdx="0" presStyleCnt="3">
        <dgm:presLayoutVars>
          <dgm:bulletEnabled val="1"/>
        </dgm:presLayoutVars>
      </dgm:prSet>
      <dgm:spPr/>
    </dgm:pt>
    <dgm:pt modelId="{BD11A3FD-FAB5-4974-BDC7-957FFD4A2B25}" type="pres">
      <dgm:prSet presAssocID="{9DD789C9-CE5D-46F5-898B-9E119F1C3B1F}" presName="accent_1" presStyleCnt="0"/>
      <dgm:spPr/>
    </dgm:pt>
    <dgm:pt modelId="{239D1CED-3FA5-4184-AC98-E69DC605E4F5}" type="pres">
      <dgm:prSet presAssocID="{9DD789C9-CE5D-46F5-898B-9E119F1C3B1F}" presName="accentRepeatNode" presStyleLbl="solidFgAcc1" presStyleIdx="0" presStyleCnt="3"/>
      <dgm:spPr>
        <a:solidFill>
          <a:schemeClr val="tx1"/>
        </a:solidFill>
      </dgm:spPr>
    </dgm:pt>
    <dgm:pt modelId="{A26CCF7C-FE3C-4A24-A696-CC70CC427B7B}" type="pres">
      <dgm:prSet presAssocID="{D4D59916-68FE-4035-9500-D64ADAAA674A}" presName="text_2" presStyleLbl="node1" presStyleIdx="1" presStyleCnt="3">
        <dgm:presLayoutVars>
          <dgm:bulletEnabled val="1"/>
        </dgm:presLayoutVars>
      </dgm:prSet>
      <dgm:spPr/>
    </dgm:pt>
    <dgm:pt modelId="{17B28E8A-9929-481C-8928-833673DEBB3C}" type="pres">
      <dgm:prSet presAssocID="{D4D59916-68FE-4035-9500-D64ADAAA674A}" presName="accent_2" presStyleCnt="0"/>
      <dgm:spPr/>
    </dgm:pt>
    <dgm:pt modelId="{05E45CFB-B266-4A66-822F-A5FF4A999A7B}" type="pres">
      <dgm:prSet presAssocID="{D4D59916-68FE-4035-9500-D64ADAAA674A}" presName="accentRepeatNode" presStyleLbl="solidFgAcc1" presStyleIdx="1" presStyleCnt="3"/>
      <dgm:spPr/>
    </dgm:pt>
    <dgm:pt modelId="{638A587C-B85B-4A7C-8C71-0EC2C58A20D4}" type="pres">
      <dgm:prSet presAssocID="{8D0F33F9-4F05-4BFD-850D-843FF3EA406F}" presName="text_3" presStyleLbl="node1" presStyleIdx="2" presStyleCnt="3">
        <dgm:presLayoutVars>
          <dgm:bulletEnabled val="1"/>
        </dgm:presLayoutVars>
      </dgm:prSet>
      <dgm:spPr/>
    </dgm:pt>
    <dgm:pt modelId="{0996722B-1C97-4C82-AB36-CDD01FC27FCC}" type="pres">
      <dgm:prSet presAssocID="{8D0F33F9-4F05-4BFD-850D-843FF3EA406F}" presName="accent_3" presStyleCnt="0"/>
      <dgm:spPr/>
    </dgm:pt>
    <dgm:pt modelId="{94DD026B-1E9B-4DD1-9040-73C45C8FED0E}" type="pres">
      <dgm:prSet presAssocID="{8D0F33F9-4F05-4BFD-850D-843FF3EA406F}" presName="accentRepeatNode" presStyleLbl="solidFgAcc1" presStyleIdx="2" presStyleCnt="3"/>
      <dgm:spPr>
        <a:solidFill>
          <a:schemeClr val="bg1"/>
        </a:solidFill>
      </dgm:spPr>
    </dgm:pt>
  </dgm:ptLst>
  <dgm:cxnLst>
    <dgm:cxn modelId="{E6C7CA12-C80B-4A9D-A3F1-CCD759E14DA4}" srcId="{3843B500-7E45-45FE-8FFD-AD94024ED495}" destId="{9DD789C9-CE5D-46F5-898B-9E119F1C3B1F}" srcOrd="0" destOrd="0" parTransId="{6C6FD397-9BFF-479D-9D96-6583F59479C7}" sibTransId="{B0D676AC-6FDF-466A-B07D-4C2E0DB244ED}"/>
    <dgm:cxn modelId="{D0822C1A-E089-4CC2-8E68-459F0B8C70C6}" type="presOf" srcId="{B0D676AC-6FDF-466A-B07D-4C2E0DB244ED}" destId="{93984A83-A9A2-4669-9B75-56CA17035734}" srcOrd="0" destOrd="0" presId="urn:microsoft.com/office/officeart/2008/layout/VerticalCurvedList"/>
    <dgm:cxn modelId="{AD82BC21-3BD3-4BD6-96DC-FACB97AEC15F}" srcId="{3843B500-7E45-45FE-8FFD-AD94024ED495}" destId="{D4D59916-68FE-4035-9500-D64ADAAA674A}" srcOrd="1" destOrd="0" parTransId="{04BAE5D1-E11B-4E2E-B398-4F9492D51E7D}" sibTransId="{175112EA-A03F-4EE3-AC13-5794EE552458}"/>
    <dgm:cxn modelId="{F6469223-99E9-4610-9389-7830E791324A}" type="presOf" srcId="{9DD789C9-CE5D-46F5-898B-9E119F1C3B1F}" destId="{A13637C9-D08F-4264-8A6C-A49E8D185436}" srcOrd="0" destOrd="0" presId="urn:microsoft.com/office/officeart/2008/layout/VerticalCurvedList"/>
    <dgm:cxn modelId="{C05D73C9-17A5-464D-9FFE-13C768083FB6}" srcId="{3843B500-7E45-45FE-8FFD-AD94024ED495}" destId="{8D0F33F9-4F05-4BFD-850D-843FF3EA406F}" srcOrd="2" destOrd="0" parTransId="{29B8A7F0-8ED9-4FE1-9F18-D1DE862A3D89}" sibTransId="{E9B9781E-4C4E-4F06-A5E7-404204BC2B60}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39A884EC-ABE4-4634-8CB4-6EDED6A00A12}" type="presOf" srcId="{D4D59916-68FE-4035-9500-D64ADAAA674A}" destId="{A26CCF7C-FE3C-4A24-A696-CC70CC427B7B}" srcOrd="0" destOrd="0" presId="urn:microsoft.com/office/officeart/2008/layout/VerticalCurvedList"/>
    <dgm:cxn modelId="{AE5A9EEE-9A40-4011-A183-B88CB3B457B9}" type="presOf" srcId="{8D0F33F9-4F05-4BFD-850D-843FF3EA406F}" destId="{638A587C-B85B-4A7C-8C71-0EC2C58A20D4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0D62E1FA-6A80-425D-9388-CBF5E2A615F1}" type="presParOf" srcId="{5C2A75E6-89E1-4A98-9266-87346C5D2344}" destId="{A13637C9-D08F-4264-8A6C-A49E8D185436}" srcOrd="1" destOrd="0" presId="urn:microsoft.com/office/officeart/2008/layout/VerticalCurvedList"/>
    <dgm:cxn modelId="{C342E3BF-2704-4BF0-AD5C-FA9FDCFD03AA}" type="presParOf" srcId="{5C2A75E6-89E1-4A98-9266-87346C5D2344}" destId="{BD11A3FD-FAB5-4974-BDC7-957FFD4A2B25}" srcOrd="2" destOrd="0" presId="urn:microsoft.com/office/officeart/2008/layout/VerticalCurvedList"/>
    <dgm:cxn modelId="{76D2315B-C652-457F-ADA5-35F6374CB0CC}" type="presParOf" srcId="{BD11A3FD-FAB5-4974-BDC7-957FFD4A2B25}" destId="{239D1CED-3FA5-4184-AC98-E69DC605E4F5}" srcOrd="0" destOrd="0" presId="urn:microsoft.com/office/officeart/2008/layout/VerticalCurvedList"/>
    <dgm:cxn modelId="{99CB6117-35E5-45F3-B46B-715A783866B1}" type="presParOf" srcId="{5C2A75E6-89E1-4A98-9266-87346C5D2344}" destId="{A26CCF7C-FE3C-4A24-A696-CC70CC427B7B}" srcOrd="3" destOrd="0" presId="urn:microsoft.com/office/officeart/2008/layout/VerticalCurvedList"/>
    <dgm:cxn modelId="{6AF99497-338A-4A8D-B560-28635251E223}" type="presParOf" srcId="{5C2A75E6-89E1-4A98-9266-87346C5D2344}" destId="{17B28E8A-9929-481C-8928-833673DEBB3C}" srcOrd="4" destOrd="0" presId="urn:microsoft.com/office/officeart/2008/layout/VerticalCurvedList"/>
    <dgm:cxn modelId="{4B4CF8F4-6353-4543-A9D9-7A1BF9A132B9}" type="presParOf" srcId="{17B28E8A-9929-481C-8928-833673DEBB3C}" destId="{05E45CFB-B266-4A66-822F-A5FF4A999A7B}" srcOrd="0" destOrd="0" presId="urn:microsoft.com/office/officeart/2008/layout/VerticalCurvedList"/>
    <dgm:cxn modelId="{7B3C4EE6-1274-4B18-BF1C-365F979599E1}" type="presParOf" srcId="{5C2A75E6-89E1-4A98-9266-87346C5D2344}" destId="{638A587C-B85B-4A7C-8C71-0EC2C58A20D4}" srcOrd="5" destOrd="0" presId="urn:microsoft.com/office/officeart/2008/layout/VerticalCurvedList"/>
    <dgm:cxn modelId="{A6984FE0-90FA-4B01-BDA4-83F13D4651EB}" type="presParOf" srcId="{5C2A75E6-89E1-4A98-9266-87346C5D2344}" destId="{0996722B-1C97-4C82-AB36-CDD01FC27FCC}" srcOrd="6" destOrd="0" presId="urn:microsoft.com/office/officeart/2008/layout/VerticalCurvedList"/>
    <dgm:cxn modelId="{1DB084AE-C1E2-4396-B15F-4D48F6F43550}" type="presParOf" srcId="{0996722B-1C97-4C82-AB36-CDD01FC27FCC}" destId="{94DD026B-1E9B-4DD1-9040-73C45C8FED0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F9A343C-13EF-47BC-8DE0-3E8A478582B8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b="1" dirty="0">
              <a:solidFill>
                <a:srgbClr val="FF0000"/>
              </a:solidFill>
            </a:rPr>
            <a:t>Certyfikat KSeF </a:t>
          </a:r>
          <a:r>
            <a:rPr lang="pl-PL" sz="1800" dirty="0"/>
            <a:t>to cyfrowe narzędzie kryptograficzne potwierdzające tożsamość osoby lub podmiotu, które jest wydawane przez Centrum Certyfikacji Ministerstwa Finansów. </a:t>
          </a:r>
        </a:p>
      </dgm:t>
    </dgm:pt>
    <dgm:pt modelId="{D3C603F1-61E6-495F-9CC2-0173A9D90841}" type="parTrans" cxnId="{366D79F4-F0BE-4546-93F9-642D4CAA4B05}">
      <dgm:prSet/>
      <dgm:spPr/>
      <dgm:t>
        <a:bodyPr/>
        <a:lstStyle/>
        <a:p>
          <a:endParaRPr lang="pl-PL"/>
        </a:p>
      </dgm:t>
    </dgm:pt>
    <dgm:pt modelId="{ECA2AE8B-683D-439C-B6B6-790B0056D586}" type="sibTrans" cxnId="{366D79F4-F0BE-4546-93F9-642D4CAA4B05}">
      <dgm:prSet/>
      <dgm:spPr/>
      <dgm:t>
        <a:bodyPr/>
        <a:lstStyle/>
        <a:p>
          <a:endParaRPr lang="pl-PL"/>
        </a:p>
      </dgm:t>
    </dgm:pt>
    <dgm:pt modelId="{9BD5E25D-AEBD-42B0-B1AA-03AF8F4B5960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Certyfikat KSeF będzie ważny nie dłużej niż 2 lata od:</a:t>
          </a:r>
        </a:p>
      </dgm:t>
    </dgm:pt>
    <dgm:pt modelId="{B2FC5EE1-1707-438F-BCF4-821E505AF7B2}" type="parTrans" cxnId="{4FE6EE9F-E885-457D-922C-03E82FA3455E}">
      <dgm:prSet/>
      <dgm:spPr/>
      <dgm:t>
        <a:bodyPr/>
        <a:lstStyle/>
        <a:p>
          <a:endParaRPr lang="pl-PL"/>
        </a:p>
      </dgm:t>
    </dgm:pt>
    <dgm:pt modelId="{2CED36A0-A074-440C-8AF2-5BA72C26E817}" type="sibTrans" cxnId="{4FE6EE9F-E885-457D-922C-03E82FA3455E}">
      <dgm:prSet/>
      <dgm:spPr/>
      <dgm:t>
        <a:bodyPr/>
        <a:lstStyle/>
        <a:p>
          <a:endParaRPr lang="pl-PL"/>
        </a:p>
      </dgm:t>
    </dgm:pt>
    <dgm:pt modelId="{59721F19-CD14-467C-A5A7-E236BCB84327}">
      <dgm:prSet custT="1"/>
      <dgm:spPr/>
      <dgm:t>
        <a:bodyPr/>
        <a:lstStyle/>
        <a:p>
          <a:r>
            <a:rPr lang="pl-PL" sz="1800" dirty="0"/>
            <a:t>daty podanej we wniosku o wydanie certyfikatu KSeF lub</a:t>
          </a:r>
        </a:p>
      </dgm:t>
    </dgm:pt>
    <dgm:pt modelId="{108FC676-DA48-430B-9987-3D9B681E303C}" type="parTrans" cxnId="{CE73FAA5-4987-4D3B-A448-DE3BB2616EE9}">
      <dgm:prSet/>
      <dgm:spPr/>
      <dgm:t>
        <a:bodyPr/>
        <a:lstStyle/>
        <a:p>
          <a:endParaRPr lang="pl-PL"/>
        </a:p>
      </dgm:t>
    </dgm:pt>
    <dgm:pt modelId="{D8CDB040-55EE-4A47-83C3-7B6A345A1C30}" type="sibTrans" cxnId="{CE73FAA5-4987-4D3B-A448-DE3BB2616EE9}">
      <dgm:prSet/>
      <dgm:spPr/>
      <dgm:t>
        <a:bodyPr/>
        <a:lstStyle/>
        <a:p>
          <a:endParaRPr lang="pl-PL"/>
        </a:p>
      </dgm:t>
    </dgm:pt>
    <dgm:pt modelId="{2D991D33-A524-4BE4-BA87-BBE8D1868F25}">
      <dgm:prSet custT="1"/>
      <dgm:spPr/>
      <dgm:t>
        <a:bodyPr/>
        <a:lstStyle/>
        <a:p>
          <a:r>
            <a:rPr lang="pl-PL" sz="1800" dirty="0"/>
            <a:t>zawierają one dane osobowe wnioskującego lub dane podmiotu.</a:t>
          </a:r>
        </a:p>
        <a:p>
          <a:r>
            <a:rPr lang="pl-PL" sz="1800" dirty="0"/>
            <a:t>Z tego względu o certyfikat zawierający dane osoby fizycznej może wnioskować wyłącznie ta osoba. </a:t>
          </a:r>
          <a:r>
            <a:rPr lang="pl-PL" sz="1800" b="1" dirty="0"/>
            <a:t>I tylko ta osoba może go pobrać, a następnie się nim posługiwać</a:t>
          </a:r>
          <a:r>
            <a:rPr lang="pl-PL" sz="1800" dirty="0"/>
            <a:t>.</a:t>
          </a:r>
        </a:p>
      </dgm:t>
    </dgm:pt>
    <dgm:pt modelId="{377772B7-716E-4000-87A1-3C9D774F6015}" type="parTrans" cxnId="{616C6942-DD0E-4A81-9B9E-3695A864F380}">
      <dgm:prSet/>
      <dgm:spPr/>
      <dgm:t>
        <a:bodyPr/>
        <a:lstStyle/>
        <a:p>
          <a:endParaRPr lang="pl-PL"/>
        </a:p>
      </dgm:t>
    </dgm:pt>
    <dgm:pt modelId="{7B70A660-FAE3-4E28-9B07-DD7299A8D358}" type="sibTrans" cxnId="{616C6942-DD0E-4A81-9B9E-3695A864F380}">
      <dgm:prSet/>
      <dgm:spPr/>
      <dgm:t>
        <a:bodyPr/>
        <a:lstStyle/>
        <a:p>
          <a:endParaRPr lang="pl-PL"/>
        </a:p>
      </dgm:t>
    </dgm:pt>
    <dgm:pt modelId="{D5A8C393-05B9-43D9-AB75-ED9CBDECAF06}">
      <dgm:prSet custT="1"/>
      <dgm:spPr/>
      <dgm:t>
        <a:bodyPr/>
        <a:lstStyle/>
        <a:p>
          <a:r>
            <a:rPr lang="pl-PL" sz="1800" dirty="0"/>
            <a:t>od daty wydania certyfikatu KSeF (obsłużenia wniosku o wydanie certyfikatu KSeF), jeśli we wniosku nie podano daty początkowej, od której ma być on ważny.</a:t>
          </a:r>
        </a:p>
      </dgm:t>
    </dgm:pt>
    <dgm:pt modelId="{1B834DF0-5172-4A3F-817D-A85F7B28062A}" type="parTrans" cxnId="{9EE6C086-96CB-45A8-816D-75FDC73ED4E2}">
      <dgm:prSet/>
      <dgm:spPr/>
      <dgm:t>
        <a:bodyPr/>
        <a:lstStyle/>
        <a:p>
          <a:endParaRPr lang="pl-PL"/>
        </a:p>
      </dgm:t>
    </dgm:pt>
    <dgm:pt modelId="{BD6FF13A-9BDB-40A4-B54B-D00C3530698F}" type="sibTrans" cxnId="{9EE6C086-96CB-45A8-816D-75FDC73ED4E2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4506DB32-F296-4975-B008-DC0455A61CAD}" type="pres">
      <dgm:prSet presAssocID="{5F9A343C-13EF-47BC-8DE0-3E8A478582B8}" presName="parentLin" presStyleCnt="0"/>
      <dgm:spPr/>
    </dgm:pt>
    <dgm:pt modelId="{7CA7A9B6-8A84-4BBC-A14C-7ABA3F13EC45}" type="pres">
      <dgm:prSet presAssocID="{5F9A343C-13EF-47BC-8DE0-3E8A478582B8}" presName="parentLeftMargin" presStyleLbl="node1" presStyleIdx="0" presStyleCnt="2"/>
      <dgm:spPr/>
    </dgm:pt>
    <dgm:pt modelId="{1F9ADE20-D390-43D2-92C4-05B3A66F4556}" type="pres">
      <dgm:prSet presAssocID="{5F9A343C-13EF-47BC-8DE0-3E8A478582B8}" presName="parentText" presStyleLbl="node1" presStyleIdx="0" presStyleCnt="2" custScaleX="113875">
        <dgm:presLayoutVars>
          <dgm:chMax val="0"/>
          <dgm:bulletEnabled val="1"/>
        </dgm:presLayoutVars>
      </dgm:prSet>
      <dgm:spPr/>
    </dgm:pt>
    <dgm:pt modelId="{FA1858A1-9EAF-447E-83F8-FF18D020971D}" type="pres">
      <dgm:prSet presAssocID="{5F9A343C-13EF-47BC-8DE0-3E8A478582B8}" presName="negativeSpace" presStyleCnt="0"/>
      <dgm:spPr/>
    </dgm:pt>
    <dgm:pt modelId="{121990EE-983A-4A6B-B15C-09B4318424C5}" type="pres">
      <dgm:prSet presAssocID="{5F9A343C-13EF-47BC-8DE0-3E8A478582B8}" presName="childText" presStyleLbl="conFgAcc1" presStyleIdx="0" presStyleCnt="2">
        <dgm:presLayoutVars>
          <dgm:bulletEnabled val="1"/>
        </dgm:presLayoutVars>
      </dgm:prSet>
      <dgm:spPr/>
    </dgm:pt>
    <dgm:pt modelId="{4786AA40-2D06-4B49-BF1E-F9F971FC4242}" type="pres">
      <dgm:prSet presAssocID="{ECA2AE8B-683D-439C-B6B6-790B0056D586}" presName="spaceBetweenRectangles" presStyleCnt="0"/>
      <dgm:spPr/>
    </dgm:pt>
    <dgm:pt modelId="{009ACD28-2EC0-467D-AC28-3329353EFFBD}" type="pres">
      <dgm:prSet presAssocID="{9BD5E25D-AEBD-42B0-B1AA-03AF8F4B5960}" presName="parentLin" presStyleCnt="0"/>
      <dgm:spPr/>
    </dgm:pt>
    <dgm:pt modelId="{3240970A-199B-41ED-8514-FEBF379F5040}" type="pres">
      <dgm:prSet presAssocID="{9BD5E25D-AEBD-42B0-B1AA-03AF8F4B5960}" presName="parentLeftMargin" presStyleLbl="node1" presStyleIdx="0" presStyleCnt="2"/>
      <dgm:spPr/>
    </dgm:pt>
    <dgm:pt modelId="{E417019F-24DD-454A-8D20-28886CA232C7}" type="pres">
      <dgm:prSet presAssocID="{9BD5E25D-AEBD-42B0-B1AA-03AF8F4B5960}" presName="parentText" presStyleLbl="node1" presStyleIdx="1" presStyleCnt="2" custScaleX="113875">
        <dgm:presLayoutVars>
          <dgm:chMax val="0"/>
          <dgm:bulletEnabled val="1"/>
        </dgm:presLayoutVars>
      </dgm:prSet>
      <dgm:spPr/>
    </dgm:pt>
    <dgm:pt modelId="{62B81C7E-2C2E-4340-A1BF-6C0D9F659807}" type="pres">
      <dgm:prSet presAssocID="{9BD5E25D-AEBD-42B0-B1AA-03AF8F4B5960}" presName="negativeSpace" presStyleCnt="0"/>
      <dgm:spPr/>
    </dgm:pt>
    <dgm:pt modelId="{77EF8A93-9854-41BA-B43F-89DBA0E8BD7E}" type="pres">
      <dgm:prSet presAssocID="{9BD5E25D-AEBD-42B0-B1AA-03AF8F4B5960}" presName="childText" presStyleLbl="conFgAcc1" presStyleIdx="1" presStyleCnt="2" custLinFactNeighborX="-17886" custLinFactNeighborY="-1024">
        <dgm:presLayoutVars>
          <dgm:bulletEnabled val="1"/>
        </dgm:presLayoutVars>
      </dgm:prSet>
      <dgm:spPr/>
    </dgm:pt>
  </dgm:ptLst>
  <dgm:cxnLst>
    <dgm:cxn modelId="{6C468224-E378-439F-A504-43ECED2973D1}" type="presOf" srcId="{59721F19-CD14-467C-A5A7-E236BCB84327}" destId="{77EF8A93-9854-41BA-B43F-89DBA0E8BD7E}" srcOrd="0" destOrd="0" presId="urn:microsoft.com/office/officeart/2005/8/layout/list1"/>
    <dgm:cxn modelId="{616C6942-DD0E-4A81-9B9E-3695A864F380}" srcId="{5F9A343C-13EF-47BC-8DE0-3E8A478582B8}" destId="{2D991D33-A524-4BE4-BA87-BBE8D1868F25}" srcOrd="0" destOrd="0" parTransId="{377772B7-716E-4000-87A1-3C9D774F6015}" sibTransId="{7B70A660-FAE3-4E28-9B07-DD7299A8D358}"/>
    <dgm:cxn modelId="{797D5371-44FA-49AC-A41F-B3ABC4296C1C}" type="presOf" srcId="{9BD5E25D-AEBD-42B0-B1AA-03AF8F4B5960}" destId="{3240970A-199B-41ED-8514-FEBF379F5040}" srcOrd="0" destOrd="0" presId="urn:microsoft.com/office/officeart/2005/8/layout/list1"/>
    <dgm:cxn modelId="{9EE6C086-96CB-45A8-816D-75FDC73ED4E2}" srcId="{9BD5E25D-AEBD-42B0-B1AA-03AF8F4B5960}" destId="{D5A8C393-05B9-43D9-AB75-ED9CBDECAF06}" srcOrd="1" destOrd="0" parTransId="{1B834DF0-5172-4A3F-817D-A85F7B28062A}" sibTransId="{BD6FF13A-9BDB-40A4-B54B-D00C3530698F}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4FE6EE9F-E885-457D-922C-03E82FA3455E}" srcId="{BE8AAACB-7085-4851-9371-B07ADA3ACA73}" destId="{9BD5E25D-AEBD-42B0-B1AA-03AF8F4B5960}" srcOrd="1" destOrd="0" parTransId="{B2FC5EE1-1707-438F-BCF4-821E505AF7B2}" sibTransId="{2CED36A0-A074-440C-8AF2-5BA72C26E817}"/>
    <dgm:cxn modelId="{CE73FAA5-4987-4D3B-A448-DE3BB2616EE9}" srcId="{9BD5E25D-AEBD-42B0-B1AA-03AF8F4B5960}" destId="{59721F19-CD14-467C-A5A7-E236BCB84327}" srcOrd="0" destOrd="0" parTransId="{108FC676-DA48-430B-9987-3D9B681E303C}" sibTransId="{D8CDB040-55EE-4A47-83C3-7B6A345A1C30}"/>
    <dgm:cxn modelId="{1B48F7B2-562B-43D1-9D19-5C393214F77E}" type="presOf" srcId="{D5A8C393-05B9-43D9-AB75-ED9CBDECAF06}" destId="{77EF8A93-9854-41BA-B43F-89DBA0E8BD7E}" srcOrd="0" destOrd="1" presId="urn:microsoft.com/office/officeart/2005/8/layout/list1"/>
    <dgm:cxn modelId="{197638B6-135D-4820-8C27-1F1294E59E12}" type="presOf" srcId="{2D991D33-A524-4BE4-BA87-BBE8D1868F25}" destId="{121990EE-983A-4A6B-B15C-09B4318424C5}" srcOrd="0" destOrd="0" presId="urn:microsoft.com/office/officeart/2005/8/layout/list1"/>
    <dgm:cxn modelId="{30BAB4BA-4895-42EB-A889-AE81A99086DD}" type="presOf" srcId="{5F9A343C-13EF-47BC-8DE0-3E8A478582B8}" destId="{7CA7A9B6-8A84-4BBC-A14C-7ABA3F13EC45}" srcOrd="0" destOrd="0" presId="urn:microsoft.com/office/officeart/2005/8/layout/list1"/>
    <dgm:cxn modelId="{F2A03DC6-BAD5-4DD2-9F76-12163025A682}" type="presOf" srcId="{5F9A343C-13EF-47BC-8DE0-3E8A478582B8}" destId="{1F9ADE20-D390-43D2-92C4-05B3A66F4556}" srcOrd="1" destOrd="0" presId="urn:microsoft.com/office/officeart/2005/8/layout/list1"/>
    <dgm:cxn modelId="{366D79F4-F0BE-4546-93F9-642D4CAA4B05}" srcId="{BE8AAACB-7085-4851-9371-B07ADA3ACA73}" destId="{5F9A343C-13EF-47BC-8DE0-3E8A478582B8}" srcOrd="0" destOrd="0" parTransId="{D3C603F1-61E6-495F-9CC2-0173A9D90841}" sibTransId="{ECA2AE8B-683D-439C-B6B6-790B0056D586}"/>
    <dgm:cxn modelId="{4E58B1FB-4277-4724-87EC-FAD8727131CA}" type="presOf" srcId="{9BD5E25D-AEBD-42B0-B1AA-03AF8F4B5960}" destId="{E417019F-24DD-454A-8D20-28886CA232C7}" srcOrd="1" destOrd="0" presId="urn:microsoft.com/office/officeart/2005/8/layout/list1"/>
    <dgm:cxn modelId="{DE733CE7-CC1C-4524-ACCF-E81EF225FF07}" type="presParOf" srcId="{EDF522AA-1678-4D73-915E-B16D7A7519BB}" destId="{4506DB32-F296-4975-B008-DC0455A61CAD}" srcOrd="0" destOrd="0" presId="urn:microsoft.com/office/officeart/2005/8/layout/list1"/>
    <dgm:cxn modelId="{EB3C94A8-A7C5-4328-AD4E-D3F243C15196}" type="presParOf" srcId="{4506DB32-F296-4975-B008-DC0455A61CAD}" destId="{7CA7A9B6-8A84-4BBC-A14C-7ABA3F13EC45}" srcOrd="0" destOrd="0" presId="urn:microsoft.com/office/officeart/2005/8/layout/list1"/>
    <dgm:cxn modelId="{00DDDF90-30C4-4986-B52C-7ABA82AC3FD8}" type="presParOf" srcId="{4506DB32-F296-4975-B008-DC0455A61CAD}" destId="{1F9ADE20-D390-43D2-92C4-05B3A66F4556}" srcOrd="1" destOrd="0" presId="urn:microsoft.com/office/officeart/2005/8/layout/list1"/>
    <dgm:cxn modelId="{C59B628D-3B57-4F74-A5CD-75384C3DC012}" type="presParOf" srcId="{EDF522AA-1678-4D73-915E-B16D7A7519BB}" destId="{FA1858A1-9EAF-447E-83F8-FF18D020971D}" srcOrd="1" destOrd="0" presId="urn:microsoft.com/office/officeart/2005/8/layout/list1"/>
    <dgm:cxn modelId="{142BB94D-5A7C-4CF9-BDB0-4390777E78F6}" type="presParOf" srcId="{EDF522AA-1678-4D73-915E-B16D7A7519BB}" destId="{121990EE-983A-4A6B-B15C-09B4318424C5}" srcOrd="2" destOrd="0" presId="urn:microsoft.com/office/officeart/2005/8/layout/list1"/>
    <dgm:cxn modelId="{9027D24D-B050-4F14-B65E-8E608F679BEB}" type="presParOf" srcId="{EDF522AA-1678-4D73-915E-B16D7A7519BB}" destId="{4786AA40-2D06-4B49-BF1E-F9F971FC4242}" srcOrd="3" destOrd="0" presId="urn:microsoft.com/office/officeart/2005/8/layout/list1"/>
    <dgm:cxn modelId="{A30FD70E-04E1-411E-BC33-267D58348D43}" type="presParOf" srcId="{EDF522AA-1678-4D73-915E-B16D7A7519BB}" destId="{009ACD28-2EC0-467D-AC28-3329353EFFBD}" srcOrd="4" destOrd="0" presId="urn:microsoft.com/office/officeart/2005/8/layout/list1"/>
    <dgm:cxn modelId="{218FC348-68A2-413A-9D90-0F407D022D52}" type="presParOf" srcId="{009ACD28-2EC0-467D-AC28-3329353EFFBD}" destId="{3240970A-199B-41ED-8514-FEBF379F5040}" srcOrd="0" destOrd="0" presId="urn:microsoft.com/office/officeart/2005/8/layout/list1"/>
    <dgm:cxn modelId="{64A6D8B4-3165-45D2-9A31-9BB7579B586E}" type="presParOf" srcId="{009ACD28-2EC0-467D-AC28-3329353EFFBD}" destId="{E417019F-24DD-454A-8D20-28886CA232C7}" srcOrd="1" destOrd="0" presId="urn:microsoft.com/office/officeart/2005/8/layout/list1"/>
    <dgm:cxn modelId="{A499E330-7548-4B29-A229-A314D2473E13}" type="presParOf" srcId="{EDF522AA-1678-4D73-915E-B16D7A7519BB}" destId="{62B81C7E-2C2E-4340-A1BF-6C0D9F659807}" srcOrd="5" destOrd="0" presId="urn:microsoft.com/office/officeart/2005/8/layout/list1"/>
    <dgm:cxn modelId="{C9F5CB34-05DD-4A47-B711-E4FB27B2191A}" type="presParOf" srcId="{EDF522AA-1678-4D73-915E-B16D7A7519BB}" destId="{77EF8A93-9854-41BA-B43F-89DBA0E8BD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F9A343C-13EF-47BC-8DE0-3E8A478582B8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b="1" dirty="0">
              <a:solidFill>
                <a:srgbClr val="FF0000"/>
              </a:solidFill>
              <a:latin typeface="+mn-lt"/>
            </a:rPr>
            <a:t>Certyfikat KSeF </a:t>
          </a:r>
          <a:r>
            <a:rPr lang="pl-PL" sz="1800" dirty="0"/>
            <a:t>będzie stanowił jedną z metod uwierzytelnienia się w systemie. </a:t>
          </a:r>
        </a:p>
      </dgm:t>
    </dgm:pt>
    <dgm:pt modelId="{D3C603F1-61E6-495F-9CC2-0173A9D90841}" type="parTrans" cxnId="{366D79F4-F0BE-4546-93F9-642D4CAA4B05}">
      <dgm:prSet/>
      <dgm:spPr/>
      <dgm:t>
        <a:bodyPr/>
        <a:lstStyle/>
        <a:p>
          <a:endParaRPr lang="pl-PL"/>
        </a:p>
      </dgm:t>
    </dgm:pt>
    <dgm:pt modelId="{ECA2AE8B-683D-439C-B6B6-790B0056D586}" type="sibTrans" cxnId="{366D79F4-F0BE-4546-93F9-642D4CAA4B05}">
      <dgm:prSet/>
      <dgm:spPr/>
      <dgm:t>
        <a:bodyPr/>
        <a:lstStyle/>
        <a:p>
          <a:endParaRPr lang="pl-PL"/>
        </a:p>
      </dgm:t>
    </dgm:pt>
    <dgm:pt modelId="{9BD5E25D-AEBD-42B0-B1AA-03AF8F4B5960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b="1" dirty="0">
              <a:solidFill>
                <a:srgbClr val="FF0000"/>
              </a:solidFill>
            </a:rPr>
            <a:t>Certyfikat KSeF </a:t>
          </a:r>
          <a:r>
            <a:rPr lang="pl-PL" sz="1800" dirty="0"/>
            <a:t>będzie wymagany do oznaczenia faktury kodem umożliwiającym potwierdzenie tożsamości wystawcy przy wystawianiu faktur w trybach szczególnych: offline24, offline (niedostępność systemu) oraz awaryjnym.</a:t>
          </a:r>
        </a:p>
      </dgm:t>
    </dgm:pt>
    <dgm:pt modelId="{B2FC5EE1-1707-438F-BCF4-821E505AF7B2}" type="parTrans" cxnId="{4FE6EE9F-E885-457D-922C-03E82FA3455E}">
      <dgm:prSet/>
      <dgm:spPr/>
      <dgm:t>
        <a:bodyPr/>
        <a:lstStyle/>
        <a:p>
          <a:endParaRPr lang="pl-PL"/>
        </a:p>
      </dgm:t>
    </dgm:pt>
    <dgm:pt modelId="{2CED36A0-A074-440C-8AF2-5BA72C26E817}" type="sibTrans" cxnId="{4FE6EE9F-E885-457D-922C-03E82FA3455E}">
      <dgm:prSet/>
      <dgm:spPr/>
      <dgm:t>
        <a:bodyPr/>
        <a:lstStyle/>
        <a:p>
          <a:endParaRPr lang="pl-PL"/>
        </a:p>
      </dgm:t>
    </dgm:pt>
    <dgm:pt modelId="{46047BF5-1799-4DCD-9561-6D66261CD99A}">
      <dgm:prSet custT="1"/>
      <dgm:spPr/>
      <dgm:t>
        <a:bodyPr/>
        <a:lstStyle/>
        <a:p>
          <a:r>
            <a:rPr lang="pl-PL" sz="1800" dirty="0"/>
            <a:t>Dostępny dopiero po uprzednim uwierzytelnieniu się w KSeF za pomocą  profilu zaufanego czy też podpisu kwalifikowanego lub pieczęci kwalifikowanej.</a:t>
          </a:r>
        </a:p>
      </dgm:t>
    </dgm:pt>
    <dgm:pt modelId="{3608BE04-EBB7-474C-B4D2-4B2ED9BFFB64}" type="parTrans" cxnId="{B99D5162-F48B-4539-B641-5979A13F787C}">
      <dgm:prSet/>
      <dgm:spPr/>
      <dgm:t>
        <a:bodyPr/>
        <a:lstStyle/>
        <a:p>
          <a:endParaRPr lang="pl-PL"/>
        </a:p>
      </dgm:t>
    </dgm:pt>
    <dgm:pt modelId="{F811825D-9C6F-411F-A1BF-37C84522555A}" type="sibTrans" cxnId="{B99D5162-F48B-4539-B641-5979A13F787C}">
      <dgm:prSet/>
      <dgm:spPr/>
      <dgm:t>
        <a:bodyPr/>
        <a:lstStyle/>
        <a:p>
          <a:endParaRPr lang="pl-PL"/>
        </a:p>
      </dgm:t>
    </dgm:pt>
    <dgm:pt modelId="{59721F19-CD14-467C-A5A7-E236BCB84327}">
      <dgm:prSet custT="1"/>
      <dgm:spPr/>
      <dgm:t>
        <a:bodyPr/>
        <a:lstStyle/>
        <a:p>
          <a:r>
            <a:rPr lang="pl-PL" sz="1800" dirty="0"/>
            <a:t>Uwierzytelnienie certyfikatem KSeF oraz jego wykorzystanie przy wystawianiu faktur w trybach szczególnych będzie możliwe od 1 lutego 2026 r. </a:t>
          </a:r>
        </a:p>
      </dgm:t>
    </dgm:pt>
    <dgm:pt modelId="{108FC676-DA48-430B-9987-3D9B681E303C}" type="parTrans" cxnId="{CE73FAA5-4987-4D3B-A448-DE3BB2616EE9}">
      <dgm:prSet/>
      <dgm:spPr/>
      <dgm:t>
        <a:bodyPr/>
        <a:lstStyle/>
        <a:p>
          <a:endParaRPr lang="pl-PL"/>
        </a:p>
      </dgm:t>
    </dgm:pt>
    <dgm:pt modelId="{D8CDB040-55EE-4A47-83C3-7B6A345A1C30}" type="sibTrans" cxnId="{CE73FAA5-4987-4D3B-A448-DE3BB2616EE9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4506DB32-F296-4975-B008-DC0455A61CAD}" type="pres">
      <dgm:prSet presAssocID="{5F9A343C-13EF-47BC-8DE0-3E8A478582B8}" presName="parentLin" presStyleCnt="0"/>
      <dgm:spPr/>
    </dgm:pt>
    <dgm:pt modelId="{7CA7A9B6-8A84-4BBC-A14C-7ABA3F13EC45}" type="pres">
      <dgm:prSet presAssocID="{5F9A343C-13EF-47BC-8DE0-3E8A478582B8}" presName="parentLeftMargin" presStyleLbl="node1" presStyleIdx="0" presStyleCnt="2"/>
      <dgm:spPr/>
    </dgm:pt>
    <dgm:pt modelId="{1F9ADE20-D390-43D2-92C4-05B3A66F4556}" type="pres">
      <dgm:prSet presAssocID="{5F9A343C-13EF-47BC-8DE0-3E8A478582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A1858A1-9EAF-447E-83F8-FF18D020971D}" type="pres">
      <dgm:prSet presAssocID="{5F9A343C-13EF-47BC-8DE0-3E8A478582B8}" presName="negativeSpace" presStyleCnt="0"/>
      <dgm:spPr/>
    </dgm:pt>
    <dgm:pt modelId="{121990EE-983A-4A6B-B15C-09B4318424C5}" type="pres">
      <dgm:prSet presAssocID="{5F9A343C-13EF-47BC-8DE0-3E8A478582B8}" presName="childText" presStyleLbl="conFgAcc1" presStyleIdx="0" presStyleCnt="2">
        <dgm:presLayoutVars>
          <dgm:bulletEnabled val="1"/>
        </dgm:presLayoutVars>
      </dgm:prSet>
      <dgm:spPr/>
    </dgm:pt>
    <dgm:pt modelId="{4786AA40-2D06-4B49-BF1E-F9F971FC4242}" type="pres">
      <dgm:prSet presAssocID="{ECA2AE8B-683D-439C-B6B6-790B0056D586}" presName="spaceBetweenRectangles" presStyleCnt="0"/>
      <dgm:spPr/>
    </dgm:pt>
    <dgm:pt modelId="{009ACD28-2EC0-467D-AC28-3329353EFFBD}" type="pres">
      <dgm:prSet presAssocID="{9BD5E25D-AEBD-42B0-B1AA-03AF8F4B5960}" presName="parentLin" presStyleCnt="0"/>
      <dgm:spPr/>
    </dgm:pt>
    <dgm:pt modelId="{3240970A-199B-41ED-8514-FEBF379F5040}" type="pres">
      <dgm:prSet presAssocID="{9BD5E25D-AEBD-42B0-B1AA-03AF8F4B5960}" presName="parentLeftMargin" presStyleLbl="node1" presStyleIdx="0" presStyleCnt="2"/>
      <dgm:spPr/>
    </dgm:pt>
    <dgm:pt modelId="{E417019F-24DD-454A-8D20-28886CA232C7}" type="pres">
      <dgm:prSet presAssocID="{9BD5E25D-AEBD-42B0-B1AA-03AF8F4B59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2B81C7E-2C2E-4340-A1BF-6C0D9F659807}" type="pres">
      <dgm:prSet presAssocID="{9BD5E25D-AEBD-42B0-B1AA-03AF8F4B5960}" presName="negativeSpace" presStyleCnt="0"/>
      <dgm:spPr/>
    </dgm:pt>
    <dgm:pt modelId="{77EF8A93-9854-41BA-B43F-89DBA0E8BD7E}" type="pres">
      <dgm:prSet presAssocID="{9BD5E25D-AEBD-42B0-B1AA-03AF8F4B5960}" presName="childText" presStyleLbl="conFgAcc1" presStyleIdx="1" presStyleCnt="2" custLinFactNeighborX="-17886" custLinFactNeighborY="-1024">
        <dgm:presLayoutVars>
          <dgm:bulletEnabled val="1"/>
        </dgm:presLayoutVars>
      </dgm:prSet>
      <dgm:spPr/>
    </dgm:pt>
  </dgm:ptLst>
  <dgm:cxnLst>
    <dgm:cxn modelId="{6C468224-E378-439F-A504-43ECED2973D1}" type="presOf" srcId="{59721F19-CD14-467C-A5A7-E236BCB84327}" destId="{77EF8A93-9854-41BA-B43F-89DBA0E8BD7E}" srcOrd="0" destOrd="0" presId="urn:microsoft.com/office/officeart/2005/8/layout/list1"/>
    <dgm:cxn modelId="{B99D5162-F48B-4539-B641-5979A13F787C}" srcId="{5F9A343C-13EF-47BC-8DE0-3E8A478582B8}" destId="{46047BF5-1799-4DCD-9561-6D66261CD99A}" srcOrd="0" destOrd="0" parTransId="{3608BE04-EBB7-474C-B4D2-4B2ED9BFFB64}" sibTransId="{F811825D-9C6F-411F-A1BF-37C84522555A}"/>
    <dgm:cxn modelId="{797D5371-44FA-49AC-A41F-B3ABC4296C1C}" type="presOf" srcId="{9BD5E25D-AEBD-42B0-B1AA-03AF8F4B5960}" destId="{3240970A-199B-41ED-8514-FEBF379F5040}" srcOrd="0" destOrd="0" presId="urn:microsoft.com/office/officeart/2005/8/layout/list1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4FE6EE9F-E885-457D-922C-03E82FA3455E}" srcId="{BE8AAACB-7085-4851-9371-B07ADA3ACA73}" destId="{9BD5E25D-AEBD-42B0-B1AA-03AF8F4B5960}" srcOrd="1" destOrd="0" parTransId="{B2FC5EE1-1707-438F-BCF4-821E505AF7B2}" sibTransId="{2CED36A0-A074-440C-8AF2-5BA72C26E817}"/>
    <dgm:cxn modelId="{CE73FAA5-4987-4D3B-A448-DE3BB2616EE9}" srcId="{9BD5E25D-AEBD-42B0-B1AA-03AF8F4B5960}" destId="{59721F19-CD14-467C-A5A7-E236BCB84327}" srcOrd="0" destOrd="0" parTransId="{108FC676-DA48-430B-9987-3D9B681E303C}" sibTransId="{D8CDB040-55EE-4A47-83C3-7B6A345A1C30}"/>
    <dgm:cxn modelId="{30BAB4BA-4895-42EB-A889-AE81A99086DD}" type="presOf" srcId="{5F9A343C-13EF-47BC-8DE0-3E8A478582B8}" destId="{7CA7A9B6-8A84-4BBC-A14C-7ABA3F13EC45}" srcOrd="0" destOrd="0" presId="urn:microsoft.com/office/officeart/2005/8/layout/list1"/>
    <dgm:cxn modelId="{F2A03DC6-BAD5-4DD2-9F76-12163025A682}" type="presOf" srcId="{5F9A343C-13EF-47BC-8DE0-3E8A478582B8}" destId="{1F9ADE20-D390-43D2-92C4-05B3A66F4556}" srcOrd="1" destOrd="0" presId="urn:microsoft.com/office/officeart/2005/8/layout/list1"/>
    <dgm:cxn modelId="{EF9118EB-D087-49D8-BAEC-9240C4821280}" type="presOf" srcId="{46047BF5-1799-4DCD-9561-6D66261CD99A}" destId="{121990EE-983A-4A6B-B15C-09B4318424C5}" srcOrd="0" destOrd="0" presId="urn:microsoft.com/office/officeart/2005/8/layout/list1"/>
    <dgm:cxn modelId="{366D79F4-F0BE-4546-93F9-642D4CAA4B05}" srcId="{BE8AAACB-7085-4851-9371-B07ADA3ACA73}" destId="{5F9A343C-13EF-47BC-8DE0-3E8A478582B8}" srcOrd="0" destOrd="0" parTransId="{D3C603F1-61E6-495F-9CC2-0173A9D90841}" sibTransId="{ECA2AE8B-683D-439C-B6B6-790B0056D586}"/>
    <dgm:cxn modelId="{4E58B1FB-4277-4724-87EC-FAD8727131CA}" type="presOf" srcId="{9BD5E25D-AEBD-42B0-B1AA-03AF8F4B5960}" destId="{E417019F-24DD-454A-8D20-28886CA232C7}" srcOrd="1" destOrd="0" presId="urn:microsoft.com/office/officeart/2005/8/layout/list1"/>
    <dgm:cxn modelId="{DE733CE7-CC1C-4524-ACCF-E81EF225FF07}" type="presParOf" srcId="{EDF522AA-1678-4D73-915E-B16D7A7519BB}" destId="{4506DB32-F296-4975-B008-DC0455A61CAD}" srcOrd="0" destOrd="0" presId="urn:microsoft.com/office/officeart/2005/8/layout/list1"/>
    <dgm:cxn modelId="{EB3C94A8-A7C5-4328-AD4E-D3F243C15196}" type="presParOf" srcId="{4506DB32-F296-4975-B008-DC0455A61CAD}" destId="{7CA7A9B6-8A84-4BBC-A14C-7ABA3F13EC45}" srcOrd="0" destOrd="0" presId="urn:microsoft.com/office/officeart/2005/8/layout/list1"/>
    <dgm:cxn modelId="{00DDDF90-30C4-4986-B52C-7ABA82AC3FD8}" type="presParOf" srcId="{4506DB32-F296-4975-B008-DC0455A61CAD}" destId="{1F9ADE20-D390-43D2-92C4-05B3A66F4556}" srcOrd="1" destOrd="0" presId="urn:microsoft.com/office/officeart/2005/8/layout/list1"/>
    <dgm:cxn modelId="{C59B628D-3B57-4F74-A5CD-75384C3DC012}" type="presParOf" srcId="{EDF522AA-1678-4D73-915E-B16D7A7519BB}" destId="{FA1858A1-9EAF-447E-83F8-FF18D020971D}" srcOrd="1" destOrd="0" presId="urn:microsoft.com/office/officeart/2005/8/layout/list1"/>
    <dgm:cxn modelId="{142BB94D-5A7C-4CF9-BDB0-4390777E78F6}" type="presParOf" srcId="{EDF522AA-1678-4D73-915E-B16D7A7519BB}" destId="{121990EE-983A-4A6B-B15C-09B4318424C5}" srcOrd="2" destOrd="0" presId="urn:microsoft.com/office/officeart/2005/8/layout/list1"/>
    <dgm:cxn modelId="{9027D24D-B050-4F14-B65E-8E608F679BEB}" type="presParOf" srcId="{EDF522AA-1678-4D73-915E-B16D7A7519BB}" destId="{4786AA40-2D06-4B49-BF1E-F9F971FC4242}" srcOrd="3" destOrd="0" presId="urn:microsoft.com/office/officeart/2005/8/layout/list1"/>
    <dgm:cxn modelId="{A30FD70E-04E1-411E-BC33-267D58348D43}" type="presParOf" srcId="{EDF522AA-1678-4D73-915E-B16D7A7519BB}" destId="{009ACD28-2EC0-467D-AC28-3329353EFFBD}" srcOrd="4" destOrd="0" presId="urn:microsoft.com/office/officeart/2005/8/layout/list1"/>
    <dgm:cxn modelId="{218FC348-68A2-413A-9D90-0F407D022D52}" type="presParOf" srcId="{009ACD28-2EC0-467D-AC28-3329353EFFBD}" destId="{3240970A-199B-41ED-8514-FEBF379F5040}" srcOrd="0" destOrd="0" presId="urn:microsoft.com/office/officeart/2005/8/layout/list1"/>
    <dgm:cxn modelId="{64A6D8B4-3165-45D2-9A31-9BB7579B586E}" type="presParOf" srcId="{009ACD28-2EC0-467D-AC28-3329353EFFBD}" destId="{E417019F-24DD-454A-8D20-28886CA232C7}" srcOrd="1" destOrd="0" presId="urn:microsoft.com/office/officeart/2005/8/layout/list1"/>
    <dgm:cxn modelId="{A499E330-7548-4B29-A229-A314D2473E13}" type="presParOf" srcId="{EDF522AA-1678-4D73-915E-B16D7A7519BB}" destId="{62B81C7E-2C2E-4340-A1BF-6C0D9F659807}" srcOrd="5" destOrd="0" presId="urn:microsoft.com/office/officeart/2005/8/layout/list1"/>
    <dgm:cxn modelId="{C9F5CB34-05DD-4A47-B711-E4FB27B2191A}" type="presParOf" srcId="{EDF522AA-1678-4D73-915E-B16D7A7519BB}" destId="{77EF8A93-9854-41BA-B43F-89DBA0E8BD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F9A343C-13EF-47BC-8DE0-3E8A478582B8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O wydanie certyfikatu można występować </a:t>
          </a:r>
          <a:r>
            <a:rPr lang="pl-PL" sz="1800" b="1" dirty="0">
              <a:solidFill>
                <a:srgbClr val="FF0000"/>
              </a:solidFill>
            </a:rPr>
            <a:t>w Module Certyfikatów i Uprawnień (MCU) </a:t>
          </a:r>
          <a:r>
            <a:rPr lang="pl-PL" sz="1800" dirty="0"/>
            <a:t>od 1 listopada 2025 r.</a:t>
          </a:r>
        </a:p>
      </dgm:t>
    </dgm:pt>
    <dgm:pt modelId="{D3C603F1-61E6-495F-9CC2-0173A9D90841}" type="parTrans" cxnId="{366D79F4-F0BE-4546-93F9-642D4CAA4B05}">
      <dgm:prSet/>
      <dgm:spPr/>
      <dgm:t>
        <a:bodyPr/>
        <a:lstStyle/>
        <a:p>
          <a:endParaRPr lang="pl-PL"/>
        </a:p>
      </dgm:t>
    </dgm:pt>
    <dgm:pt modelId="{ECA2AE8B-683D-439C-B6B6-790B0056D586}" type="sibTrans" cxnId="{366D79F4-F0BE-4546-93F9-642D4CAA4B05}">
      <dgm:prSet/>
      <dgm:spPr/>
      <dgm:t>
        <a:bodyPr/>
        <a:lstStyle/>
        <a:p>
          <a:endParaRPr lang="pl-PL"/>
        </a:p>
      </dgm:t>
    </dgm:pt>
    <dgm:pt modelId="{9BD5E25D-AEBD-42B0-B1AA-03AF8F4B5960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O </a:t>
          </a:r>
          <a:r>
            <a:rPr lang="pl-PL" sz="1800" b="1" dirty="0">
              <a:solidFill>
                <a:srgbClr val="FF0000"/>
              </a:solidFill>
            </a:rPr>
            <a:t>certyfikat KSeF </a:t>
          </a:r>
          <a:r>
            <a:rPr lang="pl-PL" sz="1800" dirty="0"/>
            <a:t>bez dodatkowych warunków od 1 listopada mogą wystąpić:</a:t>
          </a:r>
        </a:p>
      </dgm:t>
    </dgm:pt>
    <dgm:pt modelId="{B2FC5EE1-1707-438F-BCF4-821E505AF7B2}" type="parTrans" cxnId="{4FE6EE9F-E885-457D-922C-03E82FA3455E}">
      <dgm:prSet/>
      <dgm:spPr/>
      <dgm:t>
        <a:bodyPr/>
        <a:lstStyle/>
        <a:p>
          <a:endParaRPr lang="pl-PL"/>
        </a:p>
      </dgm:t>
    </dgm:pt>
    <dgm:pt modelId="{2CED36A0-A074-440C-8AF2-5BA72C26E817}" type="sibTrans" cxnId="{4FE6EE9F-E885-457D-922C-03E82FA3455E}">
      <dgm:prSet/>
      <dgm:spPr/>
      <dgm:t>
        <a:bodyPr/>
        <a:lstStyle/>
        <a:p>
          <a:endParaRPr lang="pl-PL"/>
        </a:p>
      </dgm:t>
    </dgm:pt>
    <dgm:pt modelId="{46047BF5-1799-4DCD-9561-6D66261CD99A}">
      <dgm:prSet custT="1"/>
      <dgm:spPr/>
      <dgm:t>
        <a:bodyPr/>
        <a:lstStyle/>
        <a:p>
          <a:r>
            <a:rPr lang="pl-PL" sz="1800" dirty="0"/>
            <a:t>Modułu Certyfikatów i Uprawnień (MCU), zostanie udostępniony w domenie KSeF. </a:t>
          </a:r>
        </a:p>
      </dgm:t>
    </dgm:pt>
    <dgm:pt modelId="{3608BE04-EBB7-474C-B4D2-4B2ED9BFFB64}" type="parTrans" cxnId="{B99D5162-F48B-4539-B641-5979A13F787C}">
      <dgm:prSet/>
      <dgm:spPr/>
      <dgm:t>
        <a:bodyPr/>
        <a:lstStyle/>
        <a:p>
          <a:endParaRPr lang="pl-PL"/>
        </a:p>
      </dgm:t>
    </dgm:pt>
    <dgm:pt modelId="{F811825D-9C6F-411F-A1BF-37C84522555A}" type="sibTrans" cxnId="{B99D5162-F48B-4539-B641-5979A13F787C}">
      <dgm:prSet/>
      <dgm:spPr/>
      <dgm:t>
        <a:bodyPr/>
        <a:lstStyle/>
        <a:p>
          <a:endParaRPr lang="pl-PL"/>
        </a:p>
      </dgm:t>
    </dgm:pt>
    <dgm:pt modelId="{59721F19-CD14-467C-A5A7-E236BCB84327}">
      <dgm:prSet custT="1"/>
      <dgm:spPr/>
      <dgm:t>
        <a:bodyPr/>
        <a:lstStyle/>
        <a:p>
          <a:r>
            <a:rPr lang="pl-PL" sz="1800" dirty="0"/>
            <a:t>osoby fizyczne zgłoszone w zawiadomieniu ZAW-FA,</a:t>
          </a:r>
        </a:p>
      </dgm:t>
    </dgm:pt>
    <dgm:pt modelId="{108FC676-DA48-430B-9987-3D9B681E303C}" type="parTrans" cxnId="{CE73FAA5-4987-4D3B-A448-DE3BB2616EE9}">
      <dgm:prSet/>
      <dgm:spPr/>
      <dgm:t>
        <a:bodyPr/>
        <a:lstStyle/>
        <a:p>
          <a:endParaRPr lang="pl-PL"/>
        </a:p>
      </dgm:t>
    </dgm:pt>
    <dgm:pt modelId="{D8CDB040-55EE-4A47-83C3-7B6A345A1C30}" type="sibTrans" cxnId="{CE73FAA5-4987-4D3B-A448-DE3BB2616EE9}">
      <dgm:prSet/>
      <dgm:spPr/>
      <dgm:t>
        <a:bodyPr/>
        <a:lstStyle/>
        <a:p>
          <a:endParaRPr lang="pl-PL"/>
        </a:p>
      </dgm:t>
    </dgm:pt>
    <dgm:pt modelId="{6662737E-1434-422E-98E6-FC79103C4CAA}">
      <dgm:prSet custT="1"/>
      <dgm:spPr/>
      <dgm:t>
        <a:bodyPr/>
        <a:lstStyle/>
        <a:p>
          <a:r>
            <a:rPr lang="pl-PL" sz="1800" dirty="0"/>
            <a:t>podatnicy niebędący osobą fizyczną posiadający uprawnienia właścicielskie, posługujący się pieczęcią elektroniczną do uwierzytelnienia w </a:t>
          </a:r>
          <a:r>
            <a:rPr lang="pl-PL" sz="1800" dirty="0" err="1"/>
            <a:t>KSeF</a:t>
          </a:r>
          <a:r>
            <a:rPr lang="pl-PL" sz="1800" dirty="0"/>
            <a:t>,</a:t>
          </a:r>
        </a:p>
      </dgm:t>
    </dgm:pt>
    <dgm:pt modelId="{5FA94C5E-ADE4-423B-958B-4E72D3C93371}" type="parTrans" cxnId="{EA11FC11-A193-4E2B-AD03-D0394C782542}">
      <dgm:prSet/>
      <dgm:spPr/>
      <dgm:t>
        <a:bodyPr/>
        <a:lstStyle/>
        <a:p>
          <a:endParaRPr lang="pl-PL"/>
        </a:p>
      </dgm:t>
    </dgm:pt>
    <dgm:pt modelId="{009BA4F1-1BDA-4775-88E7-918355EBBD29}" type="sibTrans" cxnId="{EA11FC11-A193-4E2B-AD03-D0394C782542}">
      <dgm:prSet/>
      <dgm:spPr/>
      <dgm:t>
        <a:bodyPr/>
        <a:lstStyle/>
        <a:p>
          <a:endParaRPr lang="pl-PL"/>
        </a:p>
      </dgm:t>
    </dgm:pt>
    <dgm:pt modelId="{E1C5DD42-17B9-46D6-8384-647284C0843D}">
      <dgm:prSet custT="1"/>
      <dgm:spPr/>
      <dgm:t>
        <a:bodyPr/>
        <a:lstStyle/>
        <a:p>
          <a:r>
            <a:rPr lang="pl-PL" sz="1800" dirty="0"/>
            <a:t>osoby/podmioty, którym nadano uprawnienia w MCU po 1 listopada 2025 r.</a:t>
          </a:r>
        </a:p>
      </dgm:t>
    </dgm:pt>
    <dgm:pt modelId="{078FBCD1-9B28-4EE2-B49A-6C86463BD39F}" type="parTrans" cxnId="{D427786E-5B46-42F6-BA79-4DCCF2EA5535}">
      <dgm:prSet/>
      <dgm:spPr/>
      <dgm:t>
        <a:bodyPr/>
        <a:lstStyle/>
        <a:p>
          <a:endParaRPr lang="pl-PL"/>
        </a:p>
      </dgm:t>
    </dgm:pt>
    <dgm:pt modelId="{DDE21962-DD90-4677-B81A-F88C1B19C1E0}" type="sibTrans" cxnId="{D427786E-5B46-42F6-BA79-4DCCF2EA5535}">
      <dgm:prSet/>
      <dgm:spPr/>
      <dgm:t>
        <a:bodyPr/>
        <a:lstStyle/>
        <a:p>
          <a:endParaRPr lang="pl-PL"/>
        </a:p>
      </dgm:t>
    </dgm:pt>
    <dgm:pt modelId="{2ADEE5D1-42CA-48AF-B848-C6EA5250B8F3}">
      <dgm:prSet custT="1"/>
      <dgm:spPr/>
      <dgm:t>
        <a:bodyPr/>
        <a:lstStyle/>
        <a:p>
          <a:r>
            <a:rPr lang="pl-PL" sz="1800" dirty="0"/>
            <a:t>osoby fizyczne posiadające uprawnienia właścicielskie,</a:t>
          </a:r>
        </a:p>
      </dgm:t>
    </dgm:pt>
    <dgm:pt modelId="{F3A265C0-B273-45DC-8C67-39FB71533AE4}" type="parTrans" cxnId="{95D46078-A724-494A-AB5F-D295CFB8F188}">
      <dgm:prSet/>
      <dgm:spPr/>
      <dgm:t>
        <a:bodyPr/>
        <a:lstStyle/>
        <a:p>
          <a:endParaRPr lang="pl-PL"/>
        </a:p>
      </dgm:t>
    </dgm:pt>
    <dgm:pt modelId="{4311ED59-E52C-407F-9ADF-D34899BC3B8E}" type="sibTrans" cxnId="{95D46078-A724-494A-AB5F-D295CFB8F188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4506DB32-F296-4975-B008-DC0455A61CAD}" type="pres">
      <dgm:prSet presAssocID="{5F9A343C-13EF-47BC-8DE0-3E8A478582B8}" presName="parentLin" presStyleCnt="0"/>
      <dgm:spPr/>
    </dgm:pt>
    <dgm:pt modelId="{7CA7A9B6-8A84-4BBC-A14C-7ABA3F13EC45}" type="pres">
      <dgm:prSet presAssocID="{5F9A343C-13EF-47BC-8DE0-3E8A478582B8}" presName="parentLeftMargin" presStyleLbl="node1" presStyleIdx="0" presStyleCnt="2"/>
      <dgm:spPr/>
    </dgm:pt>
    <dgm:pt modelId="{1F9ADE20-D390-43D2-92C4-05B3A66F4556}" type="pres">
      <dgm:prSet presAssocID="{5F9A343C-13EF-47BC-8DE0-3E8A478582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A1858A1-9EAF-447E-83F8-FF18D020971D}" type="pres">
      <dgm:prSet presAssocID="{5F9A343C-13EF-47BC-8DE0-3E8A478582B8}" presName="negativeSpace" presStyleCnt="0"/>
      <dgm:spPr/>
    </dgm:pt>
    <dgm:pt modelId="{121990EE-983A-4A6B-B15C-09B4318424C5}" type="pres">
      <dgm:prSet presAssocID="{5F9A343C-13EF-47BC-8DE0-3E8A478582B8}" presName="childText" presStyleLbl="conFgAcc1" presStyleIdx="0" presStyleCnt="2">
        <dgm:presLayoutVars>
          <dgm:bulletEnabled val="1"/>
        </dgm:presLayoutVars>
      </dgm:prSet>
      <dgm:spPr/>
    </dgm:pt>
    <dgm:pt modelId="{4786AA40-2D06-4B49-BF1E-F9F971FC4242}" type="pres">
      <dgm:prSet presAssocID="{ECA2AE8B-683D-439C-B6B6-790B0056D586}" presName="spaceBetweenRectangles" presStyleCnt="0"/>
      <dgm:spPr/>
    </dgm:pt>
    <dgm:pt modelId="{009ACD28-2EC0-467D-AC28-3329353EFFBD}" type="pres">
      <dgm:prSet presAssocID="{9BD5E25D-AEBD-42B0-B1AA-03AF8F4B5960}" presName="parentLin" presStyleCnt="0"/>
      <dgm:spPr/>
    </dgm:pt>
    <dgm:pt modelId="{3240970A-199B-41ED-8514-FEBF379F5040}" type="pres">
      <dgm:prSet presAssocID="{9BD5E25D-AEBD-42B0-B1AA-03AF8F4B5960}" presName="parentLeftMargin" presStyleLbl="node1" presStyleIdx="0" presStyleCnt="2"/>
      <dgm:spPr/>
    </dgm:pt>
    <dgm:pt modelId="{E417019F-24DD-454A-8D20-28886CA232C7}" type="pres">
      <dgm:prSet presAssocID="{9BD5E25D-AEBD-42B0-B1AA-03AF8F4B59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2B81C7E-2C2E-4340-A1BF-6C0D9F659807}" type="pres">
      <dgm:prSet presAssocID="{9BD5E25D-AEBD-42B0-B1AA-03AF8F4B5960}" presName="negativeSpace" presStyleCnt="0"/>
      <dgm:spPr/>
    </dgm:pt>
    <dgm:pt modelId="{77EF8A93-9854-41BA-B43F-89DBA0E8BD7E}" type="pres">
      <dgm:prSet presAssocID="{9BD5E25D-AEBD-42B0-B1AA-03AF8F4B5960}" presName="childText" presStyleLbl="conFgAcc1" presStyleIdx="1" presStyleCnt="2" custLinFactNeighborX="-17886" custLinFactNeighborY="-1024">
        <dgm:presLayoutVars>
          <dgm:bulletEnabled val="1"/>
        </dgm:presLayoutVars>
      </dgm:prSet>
      <dgm:spPr/>
    </dgm:pt>
  </dgm:ptLst>
  <dgm:cxnLst>
    <dgm:cxn modelId="{EA11FC11-A193-4E2B-AD03-D0394C782542}" srcId="{9BD5E25D-AEBD-42B0-B1AA-03AF8F4B5960}" destId="{6662737E-1434-422E-98E6-FC79103C4CAA}" srcOrd="2" destOrd="0" parTransId="{5FA94C5E-ADE4-423B-958B-4E72D3C93371}" sibTransId="{009BA4F1-1BDA-4775-88E7-918355EBBD29}"/>
    <dgm:cxn modelId="{6C468224-E378-439F-A504-43ECED2973D1}" type="presOf" srcId="{59721F19-CD14-467C-A5A7-E236BCB84327}" destId="{77EF8A93-9854-41BA-B43F-89DBA0E8BD7E}" srcOrd="0" destOrd="0" presId="urn:microsoft.com/office/officeart/2005/8/layout/list1"/>
    <dgm:cxn modelId="{B99D5162-F48B-4539-B641-5979A13F787C}" srcId="{5F9A343C-13EF-47BC-8DE0-3E8A478582B8}" destId="{46047BF5-1799-4DCD-9561-6D66261CD99A}" srcOrd="0" destOrd="0" parTransId="{3608BE04-EBB7-474C-B4D2-4B2ED9BFFB64}" sibTransId="{F811825D-9C6F-411F-A1BF-37C84522555A}"/>
    <dgm:cxn modelId="{DA85AD63-D67A-40B5-9CF3-F501AEF29A8E}" type="presOf" srcId="{E1C5DD42-17B9-46D6-8384-647284C0843D}" destId="{77EF8A93-9854-41BA-B43F-89DBA0E8BD7E}" srcOrd="0" destOrd="3" presId="urn:microsoft.com/office/officeart/2005/8/layout/list1"/>
    <dgm:cxn modelId="{D427786E-5B46-42F6-BA79-4DCCF2EA5535}" srcId="{9BD5E25D-AEBD-42B0-B1AA-03AF8F4B5960}" destId="{E1C5DD42-17B9-46D6-8384-647284C0843D}" srcOrd="3" destOrd="0" parTransId="{078FBCD1-9B28-4EE2-B49A-6C86463BD39F}" sibTransId="{DDE21962-DD90-4677-B81A-F88C1B19C1E0}"/>
    <dgm:cxn modelId="{94522E4F-E427-4500-846A-810DBC03C79D}" type="presOf" srcId="{2ADEE5D1-42CA-48AF-B848-C6EA5250B8F3}" destId="{77EF8A93-9854-41BA-B43F-89DBA0E8BD7E}" srcOrd="0" destOrd="1" presId="urn:microsoft.com/office/officeart/2005/8/layout/list1"/>
    <dgm:cxn modelId="{797D5371-44FA-49AC-A41F-B3ABC4296C1C}" type="presOf" srcId="{9BD5E25D-AEBD-42B0-B1AA-03AF8F4B5960}" destId="{3240970A-199B-41ED-8514-FEBF379F5040}" srcOrd="0" destOrd="0" presId="urn:microsoft.com/office/officeart/2005/8/layout/list1"/>
    <dgm:cxn modelId="{95D46078-A724-494A-AB5F-D295CFB8F188}" srcId="{9BD5E25D-AEBD-42B0-B1AA-03AF8F4B5960}" destId="{2ADEE5D1-42CA-48AF-B848-C6EA5250B8F3}" srcOrd="1" destOrd="0" parTransId="{F3A265C0-B273-45DC-8C67-39FB71533AE4}" sibTransId="{4311ED59-E52C-407F-9ADF-D34899BC3B8E}"/>
    <dgm:cxn modelId="{6AE89186-0C0F-44A1-84BC-21B03EFA4A4C}" type="presOf" srcId="{6662737E-1434-422E-98E6-FC79103C4CAA}" destId="{77EF8A93-9854-41BA-B43F-89DBA0E8BD7E}" srcOrd="0" destOrd="2" presId="urn:microsoft.com/office/officeart/2005/8/layout/list1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4FE6EE9F-E885-457D-922C-03E82FA3455E}" srcId="{BE8AAACB-7085-4851-9371-B07ADA3ACA73}" destId="{9BD5E25D-AEBD-42B0-B1AA-03AF8F4B5960}" srcOrd="1" destOrd="0" parTransId="{B2FC5EE1-1707-438F-BCF4-821E505AF7B2}" sibTransId="{2CED36A0-A074-440C-8AF2-5BA72C26E817}"/>
    <dgm:cxn modelId="{CE73FAA5-4987-4D3B-A448-DE3BB2616EE9}" srcId="{9BD5E25D-AEBD-42B0-B1AA-03AF8F4B5960}" destId="{59721F19-CD14-467C-A5A7-E236BCB84327}" srcOrd="0" destOrd="0" parTransId="{108FC676-DA48-430B-9987-3D9B681E303C}" sibTransId="{D8CDB040-55EE-4A47-83C3-7B6A345A1C30}"/>
    <dgm:cxn modelId="{30BAB4BA-4895-42EB-A889-AE81A99086DD}" type="presOf" srcId="{5F9A343C-13EF-47BC-8DE0-3E8A478582B8}" destId="{7CA7A9B6-8A84-4BBC-A14C-7ABA3F13EC45}" srcOrd="0" destOrd="0" presId="urn:microsoft.com/office/officeart/2005/8/layout/list1"/>
    <dgm:cxn modelId="{F2A03DC6-BAD5-4DD2-9F76-12163025A682}" type="presOf" srcId="{5F9A343C-13EF-47BC-8DE0-3E8A478582B8}" destId="{1F9ADE20-D390-43D2-92C4-05B3A66F4556}" srcOrd="1" destOrd="0" presId="urn:microsoft.com/office/officeart/2005/8/layout/list1"/>
    <dgm:cxn modelId="{EF9118EB-D087-49D8-BAEC-9240C4821280}" type="presOf" srcId="{46047BF5-1799-4DCD-9561-6D66261CD99A}" destId="{121990EE-983A-4A6B-B15C-09B4318424C5}" srcOrd="0" destOrd="0" presId="urn:microsoft.com/office/officeart/2005/8/layout/list1"/>
    <dgm:cxn modelId="{366D79F4-F0BE-4546-93F9-642D4CAA4B05}" srcId="{BE8AAACB-7085-4851-9371-B07ADA3ACA73}" destId="{5F9A343C-13EF-47BC-8DE0-3E8A478582B8}" srcOrd="0" destOrd="0" parTransId="{D3C603F1-61E6-495F-9CC2-0173A9D90841}" sibTransId="{ECA2AE8B-683D-439C-B6B6-790B0056D586}"/>
    <dgm:cxn modelId="{4E58B1FB-4277-4724-87EC-FAD8727131CA}" type="presOf" srcId="{9BD5E25D-AEBD-42B0-B1AA-03AF8F4B5960}" destId="{E417019F-24DD-454A-8D20-28886CA232C7}" srcOrd="1" destOrd="0" presId="urn:microsoft.com/office/officeart/2005/8/layout/list1"/>
    <dgm:cxn modelId="{DE733CE7-CC1C-4524-ACCF-E81EF225FF07}" type="presParOf" srcId="{EDF522AA-1678-4D73-915E-B16D7A7519BB}" destId="{4506DB32-F296-4975-B008-DC0455A61CAD}" srcOrd="0" destOrd="0" presId="urn:microsoft.com/office/officeart/2005/8/layout/list1"/>
    <dgm:cxn modelId="{EB3C94A8-A7C5-4328-AD4E-D3F243C15196}" type="presParOf" srcId="{4506DB32-F296-4975-B008-DC0455A61CAD}" destId="{7CA7A9B6-8A84-4BBC-A14C-7ABA3F13EC45}" srcOrd="0" destOrd="0" presId="urn:microsoft.com/office/officeart/2005/8/layout/list1"/>
    <dgm:cxn modelId="{00DDDF90-30C4-4986-B52C-7ABA82AC3FD8}" type="presParOf" srcId="{4506DB32-F296-4975-B008-DC0455A61CAD}" destId="{1F9ADE20-D390-43D2-92C4-05B3A66F4556}" srcOrd="1" destOrd="0" presId="urn:microsoft.com/office/officeart/2005/8/layout/list1"/>
    <dgm:cxn modelId="{C59B628D-3B57-4F74-A5CD-75384C3DC012}" type="presParOf" srcId="{EDF522AA-1678-4D73-915E-B16D7A7519BB}" destId="{FA1858A1-9EAF-447E-83F8-FF18D020971D}" srcOrd="1" destOrd="0" presId="urn:microsoft.com/office/officeart/2005/8/layout/list1"/>
    <dgm:cxn modelId="{142BB94D-5A7C-4CF9-BDB0-4390777E78F6}" type="presParOf" srcId="{EDF522AA-1678-4D73-915E-B16D7A7519BB}" destId="{121990EE-983A-4A6B-B15C-09B4318424C5}" srcOrd="2" destOrd="0" presId="urn:microsoft.com/office/officeart/2005/8/layout/list1"/>
    <dgm:cxn modelId="{9027D24D-B050-4F14-B65E-8E608F679BEB}" type="presParOf" srcId="{EDF522AA-1678-4D73-915E-B16D7A7519BB}" destId="{4786AA40-2D06-4B49-BF1E-F9F971FC4242}" srcOrd="3" destOrd="0" presId="urn:microsoft.com/office/officeart/2005/8/layout/list1"/>
    <dgm:cxn modelId="{A30FD70E-04E1-411E-BC33-267D58348D43}" type="presParOf" srcId="{EDF522AA-1678-4D73-915E-B16D7A7519BB}" destId="{009ACD28-2EC0-467D-AC28-3329353EFFBD}" srcOrd="4" destOrd="0" presId="urn:microsoft.com/office/officeart/2005/8/layout/list1"/>
    <dgm:cxn modelId="{218FC348-68A2-413A-9D90-0F407D022D52}" type="presParOf" srcId="{009ACD28-2EC0-467D-AC28-3329353EFFBD}" destId="{3240970A-199B-41ED-8514-FEBF379F5040}" srcOrd="0" destOrd="0" presId="urn:microsoft.com/office/officeart/2005/8/layout/list1"/>
    <dgm:cxn modelId="{64A6D8B4-3165-45D2-9A31-9BB7579B586E}" type="presParOf" srcId="{009ACD28-2EC0-467D-AC28-3329353EFFBD}" destId="{E417019F-24DD-454A-8D20-28886CA232C7}" srcOrd="1" destOrd="0" presId="urn:microsoft.com/office/officeart/2005/8/layout/list1"/>
    <dgm:cxn modelId="{A499E330-7548-4B29-A229-A314D2473E13}" type="presParOf" srcId="{EDF522AA-1678-4D73-915E-B16D7A7519BB}" destId="{62B81C7E-2C2E-4340-A1BF-6C0D9F659807}" srcOrd="5" destOrd="0" presId="urn:microsoft.com/office/officeart/2005/8/layout/list1"/>
    <dgm:cxn modelId="{C9F5CB34-05DD-4A47-B711-E4FB27B2191A}" type="presParOf" srcId="{EDF522AA-1678-4D73-915E-B16D7A7519BB}" destId="{77EF8A93-9854-41BA-B43F-89DBA0E8BD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F9A343C-13EF-47BC-8DE0-3E8A478582B8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b="1" dirty="0">
              <a:solidFill>
                <a:srgbClr val="FF0000"/>
              </a:solidFill>
            </a:rPr>
            <a:t>Certyfikat </a:t>
          </a:r>
          <a:r>
            <a:rPr lang="pl-PL" sz="1800" dirty="0"/>
            <a:t>będzie można wykorzystywać w narzędziach komercyjnych do wystawiania </a:t>
          </a:r>
          <a:r>
            <a:rPr lang="pl-PL" sz="1800" dirty="0" err="1"/>
            <a:t>e-Faktur</a:t>
          </a:r>
          <a:r>
            <a:rPr lang="pl-PL" sz="1800" dirty="0"/>
            <a:t>, zintegrowanych z API KSeF 2.0. </a:t>
          </a:r>
        </a:p>
      </dgm:t>
    </dgm:pt>
    <dgm:pt modelId="{D3C603F1-61E6-495F-9CC2-0173A9D90841}" type="parTrans" cxnId="{366D79F4-F0BE-4546-93F9-642D4CAA4B05}">
      <dgm:prSet/>
      <dgm:spPr/>
      <dgm:t>
        <a:bodyPr/>
        <a:lstStyle/>
        <a:p>
          <a:endParaRPr lang="pl-PL"/>
        </a:p>
      </dgm:t>
    </dgm:pt>
    <dgm:pt modelId="{ECA2AE8B-683D-439C-B6B6-790B0056D586}" type="sibTrans" cxnId="{366D79F4-F0BE-4546-93F9-642D4CAA4B05}">
      <dgm:prSet/>
      <dgm:spPr/>
      <dgm:t>
        <a:bodyPr/>
        <a:lstStyle/>
        <a:p>
          <a:endParaRPr lang="pl-PL"/>
        </a:p>
      </dgm:t>
    </dgm:pt>
    <dgm:pt modelId="{9BD5E25D-AEBD-42B0-B1AA-03AF8F4B5960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b="1" dirty="0">
              <a:solidFill>
                <a:srgbClr val="FF0000"/>
              </a:solidFill>
            </a:rPr>
            <a:t>Certyfikat KSeF </a:t>
          </a:r>
          <a:r>
            <a:rPr lang="pl-PL" sz="1800" dirty="0"/>
            <a:t>wystąpi w dwóch rodzajach:</a:t>
          </a:r>
        </a:p>
      </dgm:t>
    </dgm:pt>
    <dgm:pt modelId="{B2FC5EE1-1707-438F-BCF4-821E505AF7B2}" type="parTrans" cxnId="{4FE6EE9F-E885-457D-922C-03E82FA3455E}">
      <dgm:prSet/>
      <dgm:spPr/>
      <dgm:t>
        <a:bodyPr/>
        <a:lstStyle/>
        <a:p>
          <a:endParaRPr lang="pl-PL"/>
        </a:p>
      </dgm:t>
    </dgm:pt>
    <dgm:pt modelId="{2CED36A0-A074-440C-8AF2-5BA72C26E817}" type="sibTrans" cxnId="{4FE6EE9F-E885-457D-922C-03E82FA3455E}">
      <dgm:prSet/>
      <dgm:spPr/>
      <dgm:t>
        <a:bodyPr/>
        <a:lstStyle/>
        <a:p>
          <a:endParaRPr lang="pl-PL"/>
        </a:p>
      </dgm:t>
    </dgm:pt>
    <dgm:pt modelId="{46047BF5-1799-4DCD-9561-6D66261CD99A}">
      <dgm:prSet custT="1"/>
      <dgm:spPr/>
      <dgm:t>
        <a:bodyPr/>
        <a:lstStyle/>
        <a:p>
          <a:r>
            <a:rPr lang="pl-PL" sz="1800" dirty="0"/>
            <a:t>Nie będzie możliwości uwierzytelnienia się certyfikatem w bezpłatnych narzędziach MF np. w Aplikacji Podatnika KSeF.</a:t>
          </a:r>
        </a:p>
      </dgm:t>
    </dgm:pt>
    <dgm:pt modelId="{3608BE04-EBB7-474C-B4D2-4B2ED9BFFB64}" type="parTrans" cxnId="{B99D5162-F48B-4539-B641-5979A13F787C}">
      <dgm:prSet/>
      <dgm:spPr/>
      <dgm:t>
        <a:bodyPr/>
        <a:lstStyle/>
        <a:p>
          <a:endParaRPr lang="pl-PL"/>
        </a:p>
      </dgm:t>
    </dgm:pt>
    <dgm:pt modelId="{F811825D-9C6F-411F-A1BF-37C84522555A}" type="sibTrans" cxnId="{B99D5162-F48B-4539-B641-5979A13F787C}">
      <dgm:prSet/>
      <dgm:spPr/>
      <dgm:t>
        <a:bodyPr/>
        <a:lstStyle/>
        <a:p>
          <a:endParaRPr lang="pl-PL"/>
        </a:p>
      </dgm:t>
    </dgm:pt>
    <dgm:pt modelId="{59721F19-CD14-467C-A5A7-E236BCB84327}">
      <dgm:prSet custT="1"/>
      <dgm:spPr/>
      <dgm:t>
        <a:bodyPr/>
        <a:lstStyle/>
        <a:p>
          <a:r>
            <a:rPr lang="pl-PL" sz="1800" dirty="0"/>
            <a:t>Certyfikat KSeF typu 1, (uwierzytelnienie) przeznaczony będzie do uwierzytelniania się w systemie KSeF, </a:t>
          </a:r>
        </a:p>
      </dgm:t>
    </dgm:pt>
    <dgm:pt modelId="{108FC676-DA48-430B-9987-3D9B681E303C}" type="parTrans" cxnId="{CE73FAA5-4987-4D3B-A448-DE3BB2616EE9}">
      <dgm:prSet/>
      <dgm:spPr/>
      <dgm:t>
        <a:bodyPr/>
        <a:lstStyle/>
        <a:p>
          <a:endParaRPr lang="pl-PL"/>
        </a:p>
      </dgm:t>
    </dgm:pt>
    <dgm:pt modelId="{D8CDB040-55EE-4A47-83C3-7B6A345A1C30}" type="sibTrans" cxnId="{CE73FAA5-4987-4D3B-A448-DE3BB2616EE9}">
      <dgm:prSet/>
      <dgm:spPr/>
      <dgm:t>
        <a:bodyPr/>
        <a:lstStyle/>
        <a:p>
          <a:endParaRPr lang="pl-PL"/>
        </a:p>
      </dgm:t>
    </dgm:pt>
    <dgm:pt modelId="{2ADEE5D1-42CA-48AF-B848-C6EA5250B8F3}">
      <dgm:prSet custT="1"/>
      <dgm:spPr/>
      <dgm:t>
        <a:bodyPr/>
        <a:lstStyle/>
        <a:p>
          <a:r>
            <a:rPr lang="pl-PL" sz="1800" dirty="0"/>
            <a:t>Certyfikat KSeF typu 2 (offline) wymagany będzie do oznaczenia faktury, kodem umożliwiającym potwierdzenie tożsamości wystawcy przy wystawianiu faktur w trybie offline.</a:t>
          </a:r>
        </a:p>
      </dgm:t>
    </dgm:pt>
    <dgm:pt modelId="{F3A265C0-B273-45DC-8C67-39FB71533AE4}" type="parTrans" cxnId="{95D46078-A724-494A-AB5F-D295CFB8F188}">
      <dgm:prSet/>
      <dgm:spPr/>
      <dgm:t>
        <a:bodyPr/>
        <a:lstStyle/>
        <a:p>
          <a:endParaRPr lang="pl-PL"/>
        </a:p>
      </dgm:t>
    </dgm:pt>
    <dgm:pt modelId="{4311ED59-E52C-407F-9ADF-D34899BC3B8E}" type="sibTrans" cxnId="{95D46078-A724-494A-AB5F-D295CFB8F188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4506DB32-F296-4975-B008-DC0455A61CAD}" type="pres">
      <dgm:prSet presAssocID="{5F9A343C-13EF-47BC-8DE0-3E8A478582B8}" presName="parentLin" presStyleCnt="0"/>
      <dgm:spPr/>
    </dgm:pt>
    <dgm:pt modelId="{7CA7A9B6-8A84-4BBC-A14C-7ABA3F13EC45}" type="pres">
      <dgm:prSet presAssocID="{5F9A343C-13EF-47BC-8DE0-3E8A478582B8}" presName="parentLeftMargin" presStyleLbl="node1" presStyleIdx="0" presStyleCnt="2"/>
      <dgm:spPr/>
    </dgm:pt>
    <dgm:pt modelId="{1F9ADE20-D390-43D2-92C4-05B3A66F4556}" type="pres">
      <dgm:prSet presAssocID="{5F9A343C-13EF-47BC-8DE0-3E8A478582B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A1858A1-9EAF-447E-83F8-FF18D020971D}" type="pres">
      <dgm:prSet presAssocID="{5F9A343C-13EF-47BC-8DE0-3E8A478582B8}" presName="negativeSpace" presStyleCnt="0"/>
      <dgm:spPr/>
    </dgm:pt>
    <dgm:pt modelId="{121990EE-983A-4A6B-B15C-09B4318424C5}" type="pres">
      <dgm:prSet presAssocID="{5F9A343C-13EF-47BC-8DE0-3E8A478582B8}" presName="childText" presStyleLbl="conFgAcc1" presStyleIdx="0" presStyleCnt="2">
        <dgm:presLayoutVars>
          <dgm:bulletEnabled val="1"/>
        </dgm:presLayoutVars>
      </dgm:prSet>
      <dgm:spPr/>
    </dgm:pt>
    <dgm:pt modelId="{4786AA40-2D06-4B49-BF1E-F9F971FC4242}" type="pres">
      <dgm:prSet presAssocID="{ECA2AE8B-683D-439C-B6B6-790B0056D586}" presName="spaceBetweenRectangles" presStyleCnt="0"/>
      <dgm:spPr/>
    </dgm:pt>
    <dgm:pt modelId="{009ACD28-2EC0-467D-AC28-3329353EFFBD}" type="pres">
      <dgm:prSet presAssocID="{9BD5E25D-AEBD-42B0-B1AA-03AF8F4B5960}" presName="parentLin" presStyleCnt="0"/>
      <dgm:spPr/>
    </dgm:pt>
    <dgm:pt modelId="{3240970A-199B-41ED-8514-FEBF379F5040}" type="pres">
      <dgm:prSet presAssocID="{9BD5E25D-AEBD-42B0-B1AA-03AF8F4B5960}" presName="parentLeftMargin" presStyleLbl="node1" presStyleIdx="0" presStyleCnt="2"/>
      <dgm:spPr/>
    </dgm:pt>
    <dgm:pt modelId="{E417019F-24DD-454A-8D20-28886CA232C7}" type="pres">
      <dgm:prSet presAssocID="{9BD5E25D-AEBD-42B0-B1AA-03AF8F4B59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2B81C7E-2C2E-4340-A1BF-6C0D9F659807}" type="pres">
      <dgm:prSet presAssocID="{9BD5E25D-AEBD-42B0-B1AA-03AF8F4B5960}" presName="negativeSpace" presStyleCnt="0"/>
      <dgm:spPr/>
    </dgm:pt>
    <dgm:pt modelId="{77EF8A93-9854-41BA-B43F-89DBA0E8BD7E}" type="pres">
      <dgm:prSet presAssocID="{9BD5E25D-AEBD-42B0-B1AA-03AF8F4B5960}" presName="childText" presStyleLbl="conFgAcc1" presStyleIdx="1" presStyleCnt="2" custLinFactNeighborX="-17886" custLinFactNeighborY="-1024">
        <dgm:presLayoutVars>
          <dgm:bulletEnabled val="1"/>
        </dgm:presLayoutVars>
      </dgm:prSet>
      <dgm:spPr/>
    </dgm:pt>
  </dgm:ptLst>
  <dgm:cxnLst>
    <dgm:cxn modelId="{6C468224-E378-439F-A504-43ECED2973D1}" type="presOf" srcId="{59721F19-CD14-467C-A5A7-E236BCB84327}" destId="{77EF8A93-9854-41BA-B43F-89DBA0E8BD7E}" srcOrd="0" destOrd="0" presId="urn:microsoft.com/office/officeart/2005/8/layout/list1"/>
    <dgm:cxn modelId="{B99D5162-F48B-4539-B641-5979A13F787C}" srcId="{5F9A343C-13EF-47BC-8DE0-3E8A478582B8}" destId="{46047BF5-1799-4DCD-9561-6D66261CD99A}" srcOrd="0" destOrd="0" parTransId="{3608BE04-EBB7-474C-B4D2-4B2ED9BFFB64}" sibTransId="{F811825D-9C6F-411F-A1BF-37C84522555A}"/>
    <dgm:cxn modelId="{94522E4F-E427-4500-846A-810DBC03C79D}" type="presOf" srcId="{2ADEE5D1-42CA-48AF-B848-C6EA5250B8F3}" destId="{77EF8A93-9854-41BA-B43F-89DBA0E8BD7E}" srcOrd="0" destOrd="1" presId="urn:microsoft.com/office/officeart/2005/8/layout/list1"/>
    <dgm:cxn modelId="{797D5371-44FA-49AC-A41F-B3ABC4296C1C}" type="presOf" srcId="{9BD5E25D-AEBD-42B0-B1AA-03AF8F4B5960}" destId="{3240970A-199B-41ED-8514-FEBF379F5040}" srcOrd="0" destOrd="0" presId="urn:microsoft.com/office/officeart/2005/8/layout/list1"/>
    <dgm:cxn modelId="{95D46078-A724-494A-AB5F-D295CFB8F188}" srcId="{9BD5E25D-AEBD-42B0-B1AA-03AF8F4B5960}" destId="{2ADEE5D1-42CA-48AF-B848-C6EA5250B8F3}" srcOrd="1" destOrd="0" parTransId="{F3A265C0-B273-45DC-8C67-39FB71533AE4}" sibTransId="{4311ED59-E52C-407F-9ADF-D34899BC3B8E}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4FE6EE9F-E885-457D-922C-03E82FA3455E}" srcId="{BE8AAACB-7085-4851-9371-B07ADA3ACA73}" destId="{9BD5E25D-AEBD-42B0-B1AA-03AF8F4B5960}" srcOrd="1" destOrd="0" parTransId="{B2FC5EE1-1707-438F-BCF4-821E505AF7B2}" sibTransId="{2CED36A0-A074-440C-8AF2-5BA72C26E817}"/>
    <dgm:cxn modelId="{CE73FAA5-4987-4D3B-A448-DE3BB2616EE9}" srcId="{9BD5E25D-AEBD-42B0-B1AA-03AF8F4B5960}" destId="{59721F19-CD14-467C-A5A7-E236BCB84327}" srcOrd="0" destOrd="0" parTransId="{108FC676-DA48-430B-9987-3D9B681E303C}" sibTransId="{D8CDB040-55EE-4A47-83C3-7B6A345A1C30}"/>
    <dgm:cxn modelId="{30BAB4BA-4895-42EB-A889-AE81A99086DD}" type="presOf" srcId="{5F9A343C-13EF-47BC-8DE0-3E8A478582B8}" destId="{7CA7A9B6-8A84-4BBC-A14C-7ABA3F13EC45}" srcOrd="0" destOrd="0" presId="urn:microsoft.com/office/officeart/2005/8/layout/list1"/>
    <dgm:cxn modelId="{F2A03DC6-BAD5-4DD2-9F76-12163025A682}" type="presOf" srcId="{5F9A343C-13EF-47BC-8DE0-3E8A478582B8}" destId="{1F9ADE20-D390-43D2-92C4-05B3A66F4556}" srcOrd="1" destOrd="0" presId="urn:microsoft.com/office/officeart/2005/8/layout/list1"/>
    <dgm:cxn modelId="{EF9118EB-D087-49D8-BAEC-9240C4821280}" type="presOf" srcId="{46047BF5-1799-4DCD-9561-6D66261CD99A}" destId="{121990EE-983A-4A6B-B15C-09B4318424C5}" srcOrd="0" destOrd="0" presId="urn:microsoft.com/office/officeart/2005/8/layout/list1"/>
    <dgm:cxn modelId="{366D79F4-F0BE-4546-93F9-642D4CAA4B05}" srcId="{BE8AAACB-7085-4851-9371-B07ADA3ACA73}" destId="{5F9A343C-13EF-47BC-8DE0-3E8A478582B8}" srcOrd="0" destOrd="0" parTransId="{D3C603F1-61E6-495F-9CC2-0173A9D90841}" sibTransId="{ECA2AE8B-683D-439C-B6B6-790B0056D586}"/>
    <dgm:cxn modelId="{4E58B1FB-4277-4724-87EC-FAD8727131CA}" type="presOf" srcId="{9BD5E25D-AEBD-42B0-B1AA-03AF8F4B5960}" destId="{E417019F-24DD-454A-8D20-28886CA232C7}" srcOrd="1" destOrd="0" presId="urn:microsoft.com/office/officeart/2005/8/layout/list1"/>
    <dgm:cxn modelId="{DE733CE7-CC1C-4524-ACCF-E81EF225FF07}" type="presParOf" srcId="{EDF522AA-1678-4D73-915E-B16D7A7519BB}" destId="{4506DB32-F296-4975-B008-DC0455A61CAD}" srcOrd="0" destOrd="0" presId="urn:microsoft.com/office/officeart/2005/8/layout/list1"/>
    <dgm:cxn modelId="{EB3C94A8-A7C5-4328-AD4E-D3F243C15196}" type="presParOf" srcId="{4506DB32-F296-4975-B008-DC0455A61CAD}" destId="{7CA7A9B6-8A84-4BBC-A14C-7ABA3F13EC45}" srcOrd="0" destOrd="0" presId="urn:microsoft.com/office/officeart/2005/8/layout/list1"/>
    <dgm:cxn modelId="{00DDDF90-30C4-4986-B52C-7ABA82AC3FD8}" type="presParOf" srcId="{4506DB32-F296-4975-B008-DC0455A61CAD}" destId="{1F9ADE20-D390-43D2-92C4-05B3A66F4556}" srcOrd="1" destOrd="0" presId="urn:microsoft.com/office/officeart/2005/8/layout/list1"/>
    <dgm:cxn modelId="{C59B628D-3B57-4F74-A5CD-75384C3DC012}" type="presParOf" srcId="{EDF522AA-1678-4D73-915E-B16D7A7519BB}" destId="{FA1858A1-9EAF-447E-83F8-FF18D020971D}" srcOrd="1" destOrd="0" presId="urn:microsoft.com/office/officeart/2005/8/layout/list1"/>
    <dgm:cxn modelId="{142BB94D-5A7C-4CF9-BDB0-4390777E78F6}" type="presParOf" srcId="{EDF522AA-1678-4D73-915E-B16D7A7519BB}" destId="{121990EE-983A-4A6B-B15C-09B4318424C5}" srcOrd="2" destOrd="0" presId="urn:microsoft.com/office/officeart/2005/8/layout/list1"/>
    <dgm:cxn modelId="{9027D24D-B050-4F14-B65E-8E608F679BEB}" type="presParOf" srcId="{EDF522AA-1678-4D73-915E-B16D7A7519BB}" destId="{4786AA40-2D06-4B49-BF1E-F9F971FC4242}" srcOrd="3" destOrd="0" presId="urn:microsoft.com/office/officeart/2005/8/layout/list1"/>
    <dgm:cxn modelId="{A30FD70E-04E1-411E-BC33-267D58348D43}" type="presParOf" srcId="{EDF522AA-1678-4D73-915E-B16D7A7519BB}" destId="{009ACD28-2EC0-467D-AC28-3329353EFFBD}" srcOrd="4" destOrd="0" presId="urn:microsoft.com/office/officeart/2005/8/layout/list1"/>
    <dgm:cxn modelId="{218FC348-68A2-413A-9D90-0F407D022D52}" type="presParOf" srcId="{009ACD28-2EC0-467D-AC28-3329353EFFBD}" destId="{3240970A-199B-41ED-8514-FEBF379F5040}" srcOrd="0" destOrd="0" presId="urn:microsoft.com/office/officeart/2005/8/layout/list1"/>
    <dgm:cxn modelId="{64A6D8B4-3165-45D2-9A31-9BB7579B586E}" type="presParOf" srcId="{009ACD28-2EC0-467D-AC28-3329353EFFBD}" destId="{E417019F-24DD-454A-8D20-28886CA232C7}" srcOrd="1" destOrd="0" presId="urn:microsoft.com/office/officeart/2005/8/layout/list1"/>
    <dgm:cxn modelId="{A499E330-7548-4B29-A229-A314D2473E13}" type="presParOf" srcId="{EDF522AA-1678-4D73-915E-B16D7A7519BB}" destId="{62B81C7E-2C2E-4340-A1BF-6C0D9F659807}" srcOrd="5" destOrd="0" presId="urn:microsoft.com/office/officeart/2005/8/layout/list1"/>
    <dgm:cxn modelId="{C9F5CB34-05DD-4A47-B711-E4FB27B2191A}" type="presParOf" srcId="{EDF522AA-1678-4D73-915E-B16D7A7519BB}" destId="{77EF8A93-9854-41BA-B43F-89DBA0E8BD7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43B500-7E45-45FE-8FFD-AD94024ED4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8ADEF9A-D6BA-47CD-AC56-44EE1BA010CB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Przeznaczony będzie do uwierzytelniania się w systemie KSeF (jako jedna z dopuszczalnych metod). </a:t>
          </a:r>
        </a:p>
      </dgm:t>
    </dgm:pt>
    <dgm:pt modelId="{09124327-070E-4CA0-AE93-5571E0C109F6}" type="parTrans" cxnId="{37CBC096-D3A2-47F0-8A90-E122B4D22B91}">
      <dgm:prSet/>
      <dgm:spPr/>
      <dgm:t>
        <a:bodyPr/>
        <a:lstStyle/>
        <a:p>
          <a:endParaRPr lang="pl-PL"/>
        </a:p>
      </dgm:t>
    </dgm:pt>
    <dgm:pt modelId="{0851A580-5ADA-4D4F-8835-B04ED306DA4B}" type="sibTrans" cxnId="{37CBC096-D3A2-47F0-8A90-E122B4D22B91}">
      <dgm:prSet/>
      <dgm:spPr/>
      <dgm:t>
        <a:bodyPr/>
        <a:lstStyle/>
        <a:p>
          <a:endParaRPr lang="pl-PL"/>
        </a:p>
      </dgm:t>
    </dgm:pt>
    <dgm:pt modelId="{D60948B6-5B76-4B7B-B892-67AD88E8843E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Uwierzytelnienie certyfikatem KSeF będzie możliwe zarówno w sesji interaktywnej jak również w sesji wsadowej. </a:t>
          </a:r>
        </a:p>
      </dgm:t>
    </dgm:pt>
    <dgm:pt modelId="{5B9C2DF0-B783-4343-817C-D8B498A194CE}" type="parTrans" cxnId="{544321DB-E844-47E6-9DE8-11EA9DF5A7D2}">
      <dgm:prSet/>
      <dgm:spPr/>
      <dgm:t>
        <a:bodyPr/>
        <a:lstStyle/>
        <a:p>
          <a:endParaRPr lang="pl-PL"/>
        </a:p>
      </dgm:t>
    </dgm:pt>
    <dgm:pt modelId="{B0B1F9C1-E63C-413D-B772-84D97C189DA2}" type="sibTrans" cxnId="{544321DB-E844-47E6-9DE8-11EA9DF5A7D2}">
      <dgm:prSet/>
      <dgm:spPr/>
      <dgm:t>
        <a:bodyPr/>
        <a:lstStyle/>
        <a:p>
          <a:endParaRPr lang="pl-PL"/>
        </a:p>
      </dgm:t>
    </dgm:pt>
    <dgm:pt modelId="{499082DD-AF87-4383-8F47-2FBCFD6919ED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Po zalogowaniu się certyfikatem KSeF będą brane pod uwagę uprawnienia powiązane z identyfikatorem podatkowym (NIP, PESEL).</a:t>
          </a:r>
        </a:p>
      </dgm:t>
    </dgm:pt>
    <dgm:pt modelId="{6D01DAD0-D513-48D4-A62E-AF3D8910B793}" type="parTrans" cxnId="{D8BED3A3-1042-4A75-8EC4-520C339B45F5}">
      <dgm:prSet/>
      <dgm:spPr/>
      <dgm:t>
        <a:bodyPr/>
        <a:lstStyle/>
        <a:p>
          <a:endParaRPr lang="pl-PL"/>
        </a:p>
      </dgm:t>
    </dgm:pt>
    <dgm:pt modelId="{A0CCED58-8851-4C1E-8035-85C321716075}" type="sibTrans" cxnId="{D8BED3A3-1042-4A75-8EC4-520C339B45F5}">
      <dgm:prSet/>
      <dgm:spPr/>
      <dgm:t>
        <a:bodyPr/>
        <a:lstStyle/>
        <a:p>
          <a:endParaRPr lang="pl-PL"/>
        </a:p>
      </dgm:t>
    </dgm:pt>
    <dgm:pt modelId="{9FF376D0-9AC2-4AEA-BF26-2EC98A5ABC47}">
      <dgm:prSet phldrT="[Tekst]"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System będzie uwzględniał powiązanie identyfikatorów NIP i PESEL.</a:t>
          </a:r>
        </a:p>
      </dgm:t>
    </dgm:pt>
    <dgm:pt modelId="{33E22340-3F67-4A7A-8073-2EDEA38BFCC7}" type="parTrans" cxnId="{0B507AD3-7BC6-404E-A685-9D4E5722739F}">
      <dgm:prSet/>
      <dgm:spPr/>
      <dgm:t>
        <a:bodyPr/>
        <a:lstStyle/>
        <a:p>
          <a:endParaRPr lang="pl-PL"/>
        </a:p>
      </dgm:t>
    </dgm:pt>
    <dgm:pt modelId="{55CB6845-07EA-43A1-83BB-3550A61CB8F0}" type="sibTrans" cxnId="{0B507AD3-7BC6-404E-A685-9D4E5722739F}">
      <dgm:prSet/>
      <dgm:spPr/>
      <dgm:t>
        <a:bodyPr/>
        <a:lstStyle/>
        <a:p>
          <a:endParaRPr lang="pl-PL"/>
        </a:p>
      </dgm:t>
    </dgm:pt>
    <dgm:pt modelId="{5EC76B95-0B35-4C7A-8579-BB5BEBA236AD}" type="pres">
      <dgm:prSet presAssocID="{3843B500-7E45-45FE-8FFD-AD94024ED495}" presName="Name0" presStyleCnt="0">
        <dgm:presLayoutVars>
          <dgm:chMax val="7"/>
          <dgm:chPref val="7"/>
          <dgm:dir/>
        </dgm:presLayoutVars>
      </dgm:prSet>
      <dgm:spPr/>
    </dgm:pt>
    <dgm:pt modelId="{5C2A75E6-89E1-4A98-9266-87346C5D2344}" type="pres">
      <dgm:prSet presAssocID="{3843B500-7E45-45FE-8FFD-AD94024ED495}" presName="Name1" presStyleCnt="0"/>
      <dgm:spPr/>
    </dgm:pt>
    <dgm:pt modelId="{C5C30C6F-E259-495D-9DCD-3FEA8BBC4C08}" type="pres">
      <dgm:prSet presAssocID="{3843B500-7E45-45FE-8FFD-AD94024ED495}" presName="cycle" presStyleCnt="0"/>
      <dgm:spPr/>
    </dgm:pt>
    <dgm:pt modelId="{0E946E50-503B-418B-B688-F830C438FF22}" type="pres">
      <dgm:prSet presAssocID="{3843B500-7E45-45FE-8FFD-AD94024ED495}" presName="srcNode" presStyleLbl="node1" presStyleIdx="0" presStyleCnt="4"/>
      <dgm:spPr/>
    </dgm:pt>
    <dgm:pt modelId="{93984A83-A9A2-4669-9B75-56CA17035734}" type="pres">
      <dgm:prSet presAssocID="{3843B500-7E45-45FE-8FFD-AD94024ED495}" presName="conn" presStyleLbl="parChTrans1D2" presStyleIdx="0" presStyleCnt="1"/>
      <dgm:spPr/>
    </dgm:pt>
    <dgm:pt modelId="{7C641D87-1D03-4F00-8F19-C6CCE6303C6A}" type="pres">
      <dgm:prSet presAssocID="{3843B500-7E45-45FE-8FFD-AD94024ED495}" presName="extraNode" presStyleLbl="node1" presStyleIdx="0" presStyleCnt="4"/>
      <dgm:spPr/>
    </dgm:pt>
    <dgm:pt modelId="{5666F3A3-3A62-4952-A39A-7531F0012E4E}" type="pres">
      <dgm:prSet presAssocID="{3843B500-7E45-45FE-8FFD-AD94024ED495}" presName="dstNode" presStyleLbl="node1" presStyleIdx="0" presStyleCnt="4"/>
      <dgm:spPr/>
    </dgm:pt>
    <dgm:pt modelId="{6763FDEA-515A-4230-B8D2-F9E247F95314}" type="pres">
      <dgm:prSet presAssocID="{F8ADEF9A-D6BA-47CD-AC56-44EE1BA010CB}" presName="text_1" presStyleLbl="node1" presStyleIdx="0" presStyleCnt="4" custScaleY="116083">
        <dgm:presLayoutVars>
          <dgm:bulletEnabled val="1"/>
        </dgm:presLayoutVars>
      </dgm:prSet>
      <dgm:spPr/>
    </dgm:pt>
    <dgm:pt modelId="{E1984EFE-D0E7-4EA6-9A6F-759C19565E86}" type="pres">
      <dgm:prSet presAssocID="{F8ADEF9A-D6BA-47CD-AC56-44EE1BA010CB}" presName="accent_1" presStyleCnt="0"/>
      <dgm:spPr/>
    </dgm:pt>
    <dgm:pt modelId="{CA221E01-A63C-403E-8423-CEF0B84175A7}" type="pres">
      <dgm:prSet presAssocID="{F8ADEF9A-D6BA-47CD-AC56-44EE1BA010CB}" presName="accentRepeatNode" presStyleLbl="solidFgAcc1" presStyleIdx="0" presStyleCnt="4"/>
      <dgm:spPr>
        <a:solidFill>
          <a:schemeClr val="bg1"/>
        </a:solidFill>
      </dgm:spPr>
    </dgm:pt>
    <dgm:pt modelId="{F67401A5-F491-44D3-89BE-2060415A0507}" type="pres">
      <dgm:prSet presAssocID="{D60948B6-5B76-4B7B-B892-67AD88E8843E}" presName="text_2" presStyleLbl="node1" presStyleIdx="1" presStyleCnt="4" custScaleY="116083">
        <dgm:presLayoutVars>
          <dgm:bulletEnabled val="1"/>
        </dgm:presLayoutVars>
      </dgm:prSet>
      <dgm:spPr/>
    </dgm:pt>
    <dgm:pt modelId="{C1F13591-8C89-4A19-BD51-D4F69F7889F2}" type="pres">
      <dgm:prSet presAssocID="{D60948B6-5B76-4B7B-B892-67AD88E8843E}" presName="accent_2" presStyleCnt="0"/>
      <dgm:spPr/>
    </dgm:pt>
    <dgm:pt modelId="{5830F100-31F7-4F6F-968D-CCFF16F0E986}" type="pres">
      <dgm:prSet presAssocID="{D60948B6-5B76-4B7B-B892-67AD88E8843E}" presName="accentRepeatNode" presStyleLbl="solidFgAcc1" presStyleIdx="1" presStyleCnt="4"/>
      <dgm:spPr>
        <a:solidFill>
          <a:schemeClr val="tx1"/>
        </a:solidFill>
      </dgm:spPr>
    </dgm:pt>
    <dgm:pt modelId="{EE083586-02E3-4A6F-8355-D1AF78DE79C1}" type="pres">
      <dgm:prSet presAssocID="{499082DD-AF87-4383-8F47-2FBCFD6919ED}" presName="text_3" presStyleLbl="node1" presStyleIdx="2" presStyleCnt="4" custScaleY="116083">
        <dgm:presLayoutVars>
          <dgm:bulletEnabled val="1"/>
        </dgm:presLayoutVars>
      </dgm:prSet>
      <dgm:spPr/>
    </dgm:pt>
    <dgm:pt modelId="{75B514BE-70D4-42D1-B818-56885CD15A5A}" type="pres">
      <dgm:prSet presAssocID="{499082DD-AF87-4383-8F47-2FBCFD6919ED}" presName="accent_3" presStyleCnt="0"/>
      <dgm:spPr/>
    </dgm:pt>
    <dgm:pt modelId="{97A6CA25-18B5-4FEF-8C49-A93AB4A691AF}" type="pres">
      <dgm:prSet presAssocID="{499082DD-AF87-4383-8F47-2FBCFD6919ED}" presName="accentRepeatNode" presStyleLbl="solidFgAcc1" presStyleIdx="2" presStyleCnt="4"/>
      <dgm:spPr>
        <a:solidFill>
          <a:schemeClr val="bg1"/>
        </a:solidFill>
      </dgm:spPr>
    </dgm:pt>
    <dgm:pt modelId="{F0C8E378-52FF-4FB3-9560-A1543B634F20}" type="pres">
      <dgm:prSet presAssocID="{9FF376D0-9AC2-4AEA-BF26-2EC98A5ABC47}" presName="text_4" presStyleLbl="node1" presStyleIdx="3" presStyleCnt="4" custScaleY="116083">
        <dgm:presLayoutVars>
          <dgm:bulletEnabled val="1"/>
        </dgm:presLayoutVars>
      </dgm:prSet>
      <dgm:spPr/>
    </dgm:pt>
    <dgm:pt modelId="{A8CAD9F5-8E9B-4A19-A8F2-553EDE744DE6}" type="pres">
      <dgm:prSet presAssocID="{9FF376D0-9AC2-4AEA-BF26-2EC98A5ABC47}" presName="accent_4" presStyleCnt="0"/>
      <dgm:spPr/>
    </dgm:pt>
    <dgm:pt modelId="{DA45D46D-F3C7-4D73-ADD1-1609DA399328}" type="pres">
      <dgm:prSet presAssocID="{9FF376D0-9AC2-4AEA-BF26-2EC98A5ABC47}" presName="accentRepeatNode" presStyleLbl="solidFgAcc1" presStyleIdx="3" presStyleCnt="4"/>
      <dgm:spPr>
        <a:solidFill>
          <a:schemeClr val="tx1"/>
        </a:solidFill>
      </dgm:spPr>
    </dgm:pt>
  </dgm:ptLst>
  <dgm:cxnLst>
    <dgm:cxn modelId="{EECB670C-278C-4647-BAFE-F3D229D7D86B}" type="presOf" srcId="{499082DD-AF87-4383-8F47-2FBCFD6919ED}" destId="{EE083586-02E3-4A6F-8355-D1AF78DE79C1}" srcOrd="0" destOrd="0" presId="urn:microsoft.com/office/officeart/2008/layout/VerticalCurvedList"/>
    <dgm:cxn modelId="{0C53A75B-F058-4F16-9E05-C65254739FB1}" type="presOf" srcId="{9FF376D0-9AC2-4AEA-BF26-2EC98A5ABC47}" destId="{F0C8E378-52FF-4FB3-9560-A1543B634F20}" srcOrd="0" destOrd="0" presId="urn:microsoft.com/office/officeart/2008/layout/VerticalCurvedList"/>
    <dgm:cxn modelId="{681CB963-0F7A-4647-893A-CCC57F04CA4B}" type="presOf" srcId="{F8ADEF9A-D6BA-47CD-AC56-44EE1BA010CB}" destId="{6763FDEA-515A-4230-B8D2-F9E247F95314}" srcOrd="0" destOrd="0" presId="urn:microsoft.com/office/officeart/2008/layout/VerticalCurvedList"/>
    <dgm:cxn modelId="{37CBC096-D3A2-47F0-8A90-E122B4D22B91}" srcId="{3843B500-7E45-45FE-8FFD-AD94024ED495}" destId="{F8ADEF9A-D6BA-47CD-AC56-44EE1BA010CB}" srcOrd="0" destOrd="0" parTransId="{09124327-070E-4CA0-AE93-5571E0C109F6}" sibTransId="{0851A580-5ADA-4D4F-8835-B04ED306DA4B}"/>
    <dgm:cxn modelId="{D8BED3A3-1042-4A75-8EC4-520C339B45F5}" srcId="{3843B500-7E45-45FE-8FFD-AD94024ED495}" destId="{499082DD-AF87-4383-8F47-2FBCFD6919ED}" srcOrd="2" destOrd="0" parTransId="{6D01DAD0-D513-48D4-A62E-AF3D8910B793}" sibTransId="{A0CCED58-8851-4C1E-8035-85C321716075}"/>
    <dgm:cxn modelId="{3D6988AB-4F62-4E23-AE55-17DB59A9D8F6}" type="presOf" srcId="{0851A580-5ADA-4D4F-8835-B04ED306DA4B}" destId="{93984A83-A9A2-4669-9B75-56CA17035734}" srcOrd="0" destOrd="0" presId="urn:microsoft.com/office/officeart/2008/layout/VerticalCurvedList"/>
    <dgm:cxn modelId="{29A4BED0-A146-40AF-A3D5-F67E03A21D0D}" type="presOf" srcId="{D60948B6-5B76-4B7B-B892-67AD88E8843E}" destId="{F67401A5-F491-44D3-89BE-2060415A0507}" srcOrd="0" destOrd="0" presId="urn:microsoft.com/office/officeart/2008/layout/VerticalCurvedList"/>
    <dgm:cxn modelId="{0B507AD3-7BC6-404E-A685-9D4E5722739F}" srcId="{3843B500-7E45-45FE-8FFD-AD94024ED495}" destId="{9FF376D0-9AC2-4AEA-BF26-2EC98A5ABC47}" srcOrd="3" destOrd="0" parTransId="{33E22340-3F67-4A7A-8073-2EDEA38BFCC7}" sibTransId="{55CB6845-07EA-43A1-83BB-3550A61CB8F0}"/>
    <dgm:cxn modelId="{544321DB-E844-47E6-9DE8-11EA9DF5A7D2}" srcId="{3843B500-7E45-45FE-8FFD-AD94024ED495}" destId="{D60948B6-5B76-4B7B-B892-67AD88E8843E}" srcOrd="1" destOrd="0" parTransId="{5B9C2DF0-B783-4343-817C-D8B498A194CE}" sibTransId="{B0B1F9C1-E63C-413D-B772-84D97C189DA2}"/>
    <dgm:cxn modelId="{FF4294DC-89AA-4696-B61A-87C34186273C}" type="presOf" srcId="{3843B500-7E45-45FE-8FFD-AD94024ED495}" destId="{5EC76B95-0B35-4C7A-8579-BB5BEBA236AD}" srcOrd="0" destOrd="0" presId="urn:microsoft.com/office/officeart/2008/layout/VerticalCurvedList"/>
    <dgm:cxn modelId="{F66FDEDF-844C-476E-8240-9A215676C010}" type="presParOf" srcId="{5EC76B95-0B35-4C7A-8579-BB5BEBA236AD}" destId="{5C2A75E6-89E1-4A98-9266-87346C5D2344}" srcOrd="0" destOrd="0" presId="urn:microsoft.com/office/officeart/2008/layout/VerticalCurvedList"/>
    <dgm:cxn modelId="{72DAAEEA-918E-4DDA-B88B-EC6D9ECB61A9}" type="presParOf" srcId="{5C2A75E6-89E1-4A98-9266-87346C5D2344}" destId="{C5C30C6F-E259-495D-9DCD-3FEA8BBC4C08}" srcOrd="0" destOrd="0" presId="urn:microsoft.com/office/officeart/2008/layout/VerticalCurvedList"/>
    <dgm:cxn modelId="{924488AA-179C-4D00-BF2F-AB85F7D0F322}" type="presParOf" srcId="{C5C30C6F-E259-495D-9DCD-3FEA8BBC4C08}" destId="{0E946E50-503B-418B-B688-F830C438FF22}" srcOrd="0" destOrd="0" presId="urn:microsoft.com/office/officeart/2008/layout/VerticalCurvedList"/>
    <dgm:cxn modelId="{FC54D029-A8CC-438C-8048-C346B0173A5D}" type="presParOf" srcId="{C5C30C6F-E259-495D-9DCD-3FEA8BBC4C08}" destId="{93984A83-A9A2-4669-9B75-56CA17035734}" srcOrd="1" destOrd="0" presId="urn:microsoft.com/office/officeart/2008/layout/VerticalCurvedList"/>
    <dgm:cxn modelId="{24DBE19C-9587-492A-A7D5-7D4A2302BF06}" type="presParOf" srcId="{C5C30C6F-E259-495D-9DCD-3FEA8BBC4C08}" destId="{7C641D87-1D03-4F00-8F19-C6CCE6303C6A}" srcOrd="2" destOrd="0" presId="urn:microsoft.com/office/officeart/2008/layout/VerticalCurvedList"/>
    <dgm:cxn modelId="{EFAEC478-A77D-4F3F-B3CA-9DD0F48FECA4}" type="presParOf" srcId="{C5C30C6F-E259-495D-9DCD-3FEA8BBC4C08}" destId="{5666F3A3-3A62-4952-A39A-7531F0012E4E}" srcOrd="3" destOrd="0" presId="urn:microsoft.com/office/officeart/2008/layout/VerticalCurvedList"/>
    <dgm:cxn modelId="{49E40B70-6CAA-4FCB-B511-8D31CC733694}" type="presParOf" srcId="{5C2A75E6-89E1-4A98-9266-87346C5D2344}" destId="{6763FDEA-515A-4230-B8D2-F9E247F95314}" srcOrd="1" destOrd="0" presId="urn:microsoft.com/office/officeart/2008/layout/VerticalCurvedList"/>
    <dgm:cxn modelId="{E9EB726C-2A6D-4C3F-B1E5-A39D6A3FBE48}" type="presParOf" srcId="{5C2A75E6-89E1-4A98-9266-87346C5D2344}" destId="{E1984EFE-D0E7-4EA6-9A6F-759C19565E86}" srcOrd="2" destOrd="0" presId="urn:microsoft.com/office/officeart/2008/layout/VerticalCurvedList"/>
    <dgm:cxn modelId="{5DD53968-938F-4075-872C-EF4BF762597A}" type="presParOf" srcId="{E1984EFE-D0E7-4EA6-9A6F-759C19565E86}" destId="{CA221E01-A63C-403E-8423-CEF0B84175A7}" srcOrd="0" destOrd="0" presId="urn:microsoft.com/office/officeart/2008/layout/VerticalCurvedList"/>
    <dgm:cxn modelId="{5FDBA1C0-65BF-41A8-96DF-24D15495D82B}" type="presParOf" srcId="{5C2A75E6-89E1-4A98-9266-87346C5D2344}" destId="{F67401A5-F491-44D3-89BE-2060415A0507}" srcOrd="3" destOrd="0" presId="urn:microsoft.com/office/officeart/2008/layout/VerticalCurvedList"/>
    <dgm:cxn modelId="{BA9D7E4D-9F3F-4D09-B62B-43BC532249B6}" type="presParOf" srcId="{5C2A75E6-89E1-4A98-9266-87346C5D2344}" destId="{C1F13591-8C89-4A19-BD51-D4F69F7889F2}" srcOrd="4" destOrd="0" presId="urn:microsoft.com/office/officeart/2008/layout/VerticalCurvedList"/>
    <dgm:cxn modelId="{F317B70E-970E-4AC4-A3AD-36D98D101993}" type="presParOf" srcId="{C1F13591-8C89-4A19-BD51-D4F69F7889F2}" destId="{5830F100-31F7-4F6F-968D-CCFF16F0E986}" srcOrd="0" destOrd="0" presId="urn:microsoft.com/office/officeart/2008/layout/VerticalCurvedList"/>
    <dgm:cxn modelId="{F5DFFEDF-DE11-4A54-9F4C-D547B80D4B01}" type="presParOf" srcId="{5C2A75E6-89E1-4A98-9266-87346C5D2344}" destId="{EE083586-02E3-4A6F-8355-D1AF78DE79C1}" srcOrd="5" destOrd="0" presId="urn:microsoft.com/office/officeart/2008/layout/VerticalCurvedList"/>
    <dgm:cxn modelId="{0E0F1227-896A-4B88-9A99-D0818CE2F7AF}" type="presParOf" srcId="{5C2A75E6-89E1-4A98-9266-87346C5D2344}" destId="{75B514BE-70D4-42D1-B818-56885CD15A5A}" srcOrd="6" destOrd="0" presId="urn:microsoft.com/office/officeart/2008/layout/VerticalCurvedList"/>
    <dgm:cxn modelId="{7A59135B-0E3B-41BF-AEB3-DDCA45293413}" type="presParOf" srcId="{75B514BE-70D4-42D1-B818-56885CD15A5A}" destId="{97A6CA25-18B5-4FEF-8C49-A93AB4A691AF}" srcOrd="0" destOrd="0" presId="urn:microsoft.com/office/officeart/2008/layout/VerticalCurvedList"/>
    <dgm:cxn modelId="{9F18D296-EC03-4033-8DA8-E686073B9DA9}" type="presParOf" srcId="{5C2A75E6-89E1-4A98-9266-87346C5D2344}" destId="{F0C8E378-52FF-4FB3-9560-A1543B634F20}" srcOrd="7" destOrd="0" presId="urn:microsoft.com/office/officeart/2008/layout/VerticalCurvedList"/>
    <dgm:cxn modelId="{3243F3C4-6590-46EA-A8DD-EF5288A45E8C}" type="presParOf" srcId="{5C2A75E6-89E1-4A98-9266-87346C5D2344}" destId="{A8CAD9F5-8E9B-4A19-A8F2-553EDE744DE6}" srcOrd="8" destOrd="0" presId="urn:microsoft.com/office/officeart/2008/layout/VerticalCurvedList"/>
    <dgm:cxn modelId="{BD92A30C-B3D8-4E67-9B78-40770AD7DF33}" type="presParOf" srcId="{A8CAD9F5-8E9B-4A19-A8F2-553EDE744DE6}" destId="{DA45D46D-F3C7-4D73-ADD1-1609DA39932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8AAACB-7085-4851-9371-B07ADA3ACA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6047BF5-1799-4DCD-9561-6D66261CD99A}">
      <dgm:prSet custT="1"/>
      <dgm:spPr/>
      <dgm:t>
        <a:bodyPr/>
        <a:lstStyle/>
        <a:p>
          <a:r>
            <a:rPr lang="pl-PL" sz="1800" dirty="0"/>
            <a:t>potwierdzenie tożsamości osoby, jeśli certyfikat był wydany na osobę fizyczną, </a:t>
          </a:r>
        </a:p>
      </dgm:t>
    </dgm:pt>
    <dgm:pt modelId="{3608BE04-EBB7-474C-B4D2-4B2ED9BFFB64}" type="parTrans" cxnId="{B99D5162-F48B-4539-B641-5979A13F787C}">
      <dgm:prSet/>
      <dgm:spPr/>
      <dgm:t>
        <a:bodyPr/>
        <a:lstStyle/>
        <a:p>
          <a:endParaRPr lang="pl-PL"/>
        </a:p>
      </dgm:t>
    </dgm:pt>
    <dgm:pt modelId="{F811825D-9C6F-411F-A1BF-37C84522555A}" type="sibTrans" cxnId="{B99D5162-F48B-4539-B641-5979A13F787C}">
      <dgm:prSet/>
      <dgm:spPr/>
      <dgm:t>
        <a:bodyPr/>
        <a:lstStyle/>
        <a:p>
          <a:endParaRPr lang="pl-PL"/>
        </a:p>
      </dgm:t>
    </dgm:pt>
    <dgm:pt modelId="{FC5BAA4D-33CC-4795-87A2-0D69FB7EACA5}">
      <dgm:prSet custT="1"/>
      <dgm:spPr>
        <a:solidFill>
          <a:srgbClr val="2F5597"/>
        </a:solidFill>
      </dgm:spPr>
      <dgm:t>
        <a:bodyPr/>
        <a:lstStyle/>
        <a:p>
          <a:r>
            <a:rPr lang="pl-PL" sz="1800" dirty="0"/>
            <a:t>Przez potwierdzenie tożsamości wystawcy należy rozumieć:</a:t>
          </a:r>
        </a:p>
      </dgm:t>
    </dgm:pt>
    <dgm:pt modelId="{7E505D70-43DD-46F6-B3BA-4F375D6CC385}" type="parTrans" cxnId="{8CF96F88-F298-4B65-BBEB-D2E052ECBD12}">
      <dgm:prSet/>
      <dgm:spPr/>
      <dgm:t>
        <a:bodyPr/>
        <a:lstStyle/>
        <a:p>
          <a:endParaRPr lang="pl-PL"/>
        </a:p>
      </dgm:t>
    </dgm:pt>
    <dgm:pt modelId="{9BB03E31-F312-413B-A359-6EA799F21F49}" type="sibTrans" cxnId="{8CF96F88-F298-4B65-BBEB-D2E052ECBD12}">
      <dgm:prSet/>
      <dgm:spPr/>
      <dgm:t>
        <a:bodyPr/>
        <a:lstStyle/>
        <a:p>
          <a:endParaRPr lang="pl-PL"/>
        </a:p>
      </dgm:t>
    </dgm:pt>
    <dgm:pt modelId="{6913BEA9-AC22-4E88-B36B-6281B9EDFABB}">
      <dgm:prSet custT="1"/>
      <dgm:spPr/>
      <dgm:t>
        <a:bodyPr/>
        <a:lstStyle/>
        <a:p>
          <a:r>
            <a:rPr lang="pl-PL" sz="1800" dirty="0"/>
            <a:t>identyfikację konkretnego podmiotu np. spółki, jeśli certyfikat był wydany na podmiot inny niż osoba fizyczna.</a:t>
          </a:r>
        </a:p>
      </dgm:t>
    </dgm:pt>
    <dgm:pt modelId="{7E41BF74-5B67-4C95-B00F-318D7B8569D2}" type="parTrans" cxnId="{2EB40A36-3469-4EA0-99C0-2359C6C44294}">
      <dgm:prSet/>
      <dgm:spPr/>
      <dgm:t>
        <a:bodyPr/>
        <a:lstStyle/>
        <a:p>
          <a:endParaRPr lang="pl-PL"/>
        </a:p>
      </dgm:t>
    </dgm:pt>
    <dgm:pt modelId="{A23E8269-CFA1-40E0-9620-919A624B39DA}" type="sibTrans" cxnId="{2EB40A36-3469-4EA0-99C0-2359C6C44294}">
      <dgm:prSet/>
      <dgm:spPr/>
      <dgm:t>
        <a:bodyPr/>
        <a:lstStyle/>
        <a:p>
          <a:endParaRPr lang="pl-PL"/>
        </a:p>
      </dgm:t>
    </dgm:pt>
    <dgm:pt modelId="{EDF522AA-1678-4D73-915E-B16D7A7519BB}" type="pres">
      <dgm:prSet presAssocID="{BE8AAACB-7085-4851-9371-B07ADA3ACA73}" presName="linear" presStyleCnt="0">
        <dgm:presLayoutVars>
          <dgm:dir/>
          <dgm:animLvl val="lvl"/>
          <dgm:resizeHandles val="exact"/>
        </dgm:presLayoutVars>
      </dgm:prSet>
      <dgm:spPr/>
    </dgm:pt>
    <dgm:pt modelId="{A3B8CC2A-5054-4F37-96F8-46C0C1EA8A82}" type="pres">
      <dgm:prSet presAssocID="{FC5BAA4D-33CC-4795-87A2-0D69FB7EACA5}" presName="parentLin" presStyleCnt="0"/>
      <dgm:spPr/>
    </dgm:pt>
    <dgm:pt modelId="{601E5F09-D3DB-4302-A144-C36A93B34DE1}" type="pres">
      <dgm:prSet presAssocID="{FC5BAA4D-33CC-4795-87A2-0D69FB7EACA5}" presName="parentLeftMargin" presStyleLbl="node1" presStyleIdx="0" presStyleCnt="1"/>
      <dgm:spPr/>
    </dgm:pt>
    <dgm:pt modelId="{D63CE24B-EC7C-4449-A0BD-B1A337A9D524}" type="pres">
      <dgm:prSet presAssocID="{FC5BAA4D-33CC-4795-87A2-0D69FB7EACA5}" presName="parentText" presStyleLbl="node1" presStyleIdx="0" presStyleCnt="1" custScaleX="122803" custScaleY="70046">
        <dgm:presLayoutVars>
          <dgm:chMax val="0"/>
          <dgm:bulletEnabled val="1"/>
        </dgm:presLayoutVars>
      </dgm:prSet>
      <dgm:spPr/>
    </dgm:pt>
    <dgm:pt modelId="{D155D270-C6D0-4366-A3B2-14870849149F}" type="pres">
      <dgm:prSet presAssocID="{FC5BAA4D-33CC-4795-87A2-0D69FB7EACA5}" presName="negativeSpace" presStyleCnt="0"/>
      <dgm:spPr/>
    </dgm:pt>
    <dgm:pt modelId="{863ED1F0-DFF0-4372-BCB6-E9C287AE90B1}" type="pres">
      <dgm:prSet presAssocID="{FC5BAA4D-33CC-4795-87A2-0D69FB7EACA5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EB40A36-3469-4EA0-99C0-2359C6C44294}" srcId="{FC5BAA4D-33CC-4795-87A2-0D69FB7EACA5}" destId="{6913BEA9-AC22-4E88-B36B-6281B9EDFABB}" srcOrd="1" destOrd="0" parTransId="{7E41BF74-5B67-4C95-B00F-318D7B8569D2}" sibTransId="{A23E8269-CFA1-40E0-9620-919A624B39DA}"/>
    <dgm:cxn modelId="{B99D5162-F48B-4539-B641-5979A13F787C}" srcId="{FC5BAA4D-33CC-4795-87A2-0D69FB7EACA5}" destId="{46047BF5-1799-4DCD-9561-6D66261CD99A}" srcOrd="0" destOrd="0" parTransId="{3608BE04-EBB7-474C-B4D2-4B2ED9BFFB64}" sibTransId="{F811825D-9C6F-411F-A1BF-37C84522555A}"/>
    <dgm:cxn modelId="{2F95227C-7B1A-4B9B-A99D-F25BCB0FE49B}" type="presOf" srcId="{FC5BAA4D-33CC-4795-87A2-0D69FB7EACA5}" destId="{601E5F09-D3DB-4302-A144-C36A93B34DE1}" srcOrd="0" destOrd="0" presId="urn:microsoft.com/office/officeart/2005/8/layout/list1"/>
    <dgm:cxn modelId="{8CF96F88-F298-4B65-BBEB-D2E052ECBD12}" srcId="{BE8AAACB-7085-4851-9371-B07ADA3ACA73}" destId="{FC5BAA4D-33CC-4795-87A2-0D69FB7EACA5}" srcOrd="0" destOrd="0" parTransId="{7E505D70-43DD-46F6-B3BA-4F375D6CC385}" sibTransId="{9BB03E31-F312-413B-A359-6EA799F21F49}"/>
    <dgm:cxn modelId="{C3807591-0512-4164-ABBF-6AFE59BB8A9C}" type="presOf" srcId="{BE8AAACB-7085-4851-9371-B07ADA3ACA73}" destId="{EDF522AA-1678-4D73-915E-B16D7A7519BB}" srcOrd="0" destOrd="0" presId="urn:microsoft.com/office/officeart/2005/8/layout/list1"/>
    <dgm:cxn modelId="{9F4677AB-47A9-4711-985B-FB3619C4685E}" type="presOf" srcId="{6913BEA9-AC22-4E88-B36B-6281B9EDFABB}" destId="{863ED1F0-DFF0-4372-BCB6-E9C287AE90B1}" srcOrd="0" destOrd="1" presId="urn:microsoft.com/office/officeart/2005/8/layout/list1"/>
    <dgm:cxn modelId="{BE5535E7-1727-4F67-8ED1-25D9E1D7982F}" type="presOf" srcId="{46047BF5-1799-4DCD-9561-6D66261CD99A}" destId="{863ED1F0-DFF0-4372-BCB6-E9C287AE90B1}" srcOrd="0" destOrd="0" presId="urn:microsoft.com/office/officeart/2005/8/layout/list1"/>
    <dgm:cxn modelId="{9A7E1AED-E32B-4EF5-AC49-D857376310A6}" type="presOf" srcId="{FC5BAA4D-33CC-4795-87A2-0D69FB7EACA5}" destId="{D63CE24B-EC7C-4449-A0BD-B1A337A9D524}" srcOrd="1" destOrd="0" presId="urn:microsoft.com/office/officeart/2005/8/layout/list1"/>
    <dgm:cxn modelId="{00BE8A73-C626-4C6C-AE74-E3ED69E5884D}" type="presParOf" srcId="{EDF522AA-1678-4D73-915E-B16D7A7519BB}" destId="{A3B8CC2A-5054-4F37-96F8-46C0C1EA8A82}" srcOrd="0" destOrd="0" presId="urn:microsoft.com/office/officeart/2005/8/layout/list1"/>
    <dgm:cxn modelId="{6F9C4EC8-85E6-4A7D-8DD8-E64336F6187B}" type="presParOf" srcId="{A3B8CC2A-5054-4F37-96F8-46C0C1EA8A82}" destId="{601E5F09-D3DB-4302-A144-C36A93B34DE1}" srcOrd="0" destOrd="0" presId="urn:microsoft.com/office/officeart/2005/8/layout/list1"/>
    <dgm:cxn modelId="{04AB07E2-CB8D-4474-9ED0-D96F1B4C3411}" type="presParOf" srcId="{A3B8CC2A-5054-4F37-96F8-46C0C1EA8A82}" destId="{D63CE24B-EC7C-4449-A0BD-B1A337A9D524}" srcOrd="1" destOrd="0" presId="urn:microsoft.com/office/officeart/2005/8/layout/list1"/>
    <dgm:cxn modelId="{14085680-5782-44C4-B329-CBCED3327A1B}" type="presParOf" srcId="{EDF522AA-1678-4D73-915E-B16D7A7519BB}" destId="{D155D270-C6D0-4366-A3B2-14870849149F}" srcOrd="1" destOrd="0" presId="urn:microsoft.com/office/officeart/2005/8/layout/list1"/>
    <dgm:cxn modelId="{4D88200C-6B32-405F-B555-028343178685}" type="presParOf" srcId="{EDF522AA-1678-4D73-915E-B16D7A7519BB}" destId="{863ED1F0-DFF0-4372-BCB6-E9C287AE90B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0EE-983A-4A6B-B15C-09B4318424C5}">
      <dsp:nvSpPr>
        <dsp:cNvPr id="0" name=""/>
        <dsp:cNvSpPr/>
      </dsp:nvSpPr>
      <dsp:spPr>
        <a:xfrm>
          <a:off x="0" y="401084"/>
          <a:ext cx="7632848" cy="176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2394" tIns="583184" rIns="59239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Pozwala na rozpoczęcie procesu uwierzytelnienia się w aplikacji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Dostęp do MCU realizowany jest za pośrednictwem najnowszych stabilnych wersji przeglądarek internetowych: Google Chrome, Mozilla </a:t>
          </a:r>
          <a:r>
            <a:rPr lang="pl-PL" sz="1800" kern="1200" dirty="0" err="1"/>
            <a:t>Firefox</a:t>
          </a:r>
          <a:r>
            <a:rPr lang="pl-PL" sz="1800" kern="1200" dirty="0"/>
            <a:t>, Microsoft Edge, Opera, Safari.</a:t>
          </a:r>
        </a:p>
      </dsp:txBody>
      <dsp:txXfrm>
        <a:off x="0" y="401084"/>
        <a:ext cx="7632848" cy="1764000"/>
      </dsp:txXfrm>
    </dsp:sp>
    <dsp:sp modelId="{1F9ADE20-D390-43D2-92C4-05B3A66F4556}">
      <dsp:nvSpPr>
        <dsp:cNvPr id="0" name=""/>
        <dsp:cNvSpPr/>
      </dsp:nvSpPr>
      <dsp:spPr>
        <a:xfrm>
          <a:off x="381642" y="7275"/>
          <a:ext cx="5342993" cy="82656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Ekran startowy </a:t>
          </a:r>
          <a:r>
            <a:rPr lang="pl-PL" sz="1800" kern="1200" dirty="0">
              <a:solidFill>
                <a:srgbClr val="FF0000"/>
              </a:solidFill>
            </a:rPr>
            <a:t>MCU</a:t>
          </a:r>
          <a:r>
            <a:rPr lang="pl-PL" sz="1800" kern="1200" dirty="0"/>
            <a:t> </a:t>
          </a:r>
        </a:p>
      </dsp:txBody>
      <dsp:txXfrm>
        <a:off x="421991" y="47624"/>
        <a:ext cx="5262295" cy="745862"/>
      </dsp:txXfrm>
    </dsp:sp>
    <dsp:sp modelId="{77EF8A93-9854-41BA-B43F-89DBA0E8BD7E}">
      <dsp:nvSpPr>
        <dsp:cNvPr id="0" name=""/>
        <dsp:cNvSpPr/>
      </dsp:nvSpPr>
      <dsp:spPr>
        <a:xfrm>
          <a:off x="0" y="2749036"/>
          <a:ext cx="7632848" cy="1852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2394" tIns="583184" rIns="59239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Aby uwierzytelnić się w </a:t>
          </a:r>
          <a:r>
            <a:rPr lang="pl-PL" sz="1800" kern="1200" dirty="0">
              <a:solidFill>
                <a:srgbClr val="FF0000"/>
              </a:solidFill>
            </a:rPr>
            <a:t>MCU</a:t>
          </a:r>
          <a:r>
            <a:rPr lang="pl-PL" sz="1800" kern="1200" dirty="0"/>
            <a:t> będzie można wykorzystać: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pl-PL" sz="1800" kern="1200" dirty="0"/>
            <a:t> Profil Zaufany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pl-PL" sz="1800" kern="1200" dirty="0"/>
            <a:t> Certyfikat kwalifikowany z NIP lub PESEL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pl-PL" sz="1800" kern="1200" dirty="0"/>
            <a:t> Certyfikat kwalifikowany bez NIP i PESEL („Odcisk palca”)</a:t>
          </a:r>
        </a:p>
      </dsp:txBody>
      <dsp:txXfrm>
        <a:off x="0" y="2749036"/>
        <a:ext cx="7632848" cy="1852200"/>
      </dsp:txXfrm>
    </dsp:sp>
    <dsp:sp modelId="{E417019F-24DD-454A-8D20-28886CA232C7}">
      <dsp:nvSpPr>
        <dsp:cNvPr id="0" name=""/>
        <dsp:cNvSpPr/>
      </dsp:nvSpPr>
      <dsp:spPr>
        <a:xfrm>
          <a:off x="381642" y="2335756"/>
          <a:ext cx="5342993" cy="82656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52" tIns="0" rIns="20195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Rozpoczęcie proces uwierzytelnienia rozpoczynamy od wyboru metody autoryzacji</a:t>
          </a:r>
        </a:p>
      </dsp:txBody>
      <dsp:txXfrm>
        <a:off x="421991" y="2376105"/>
        <a:ext cx="5262295" cy="7458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5221390" y="-805810"/>
          <a:ext cx="6265169" cy="6265169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3FDEA-515A-4230-B8D2-F9E247F95314}">
      <dsp:nvSpPr>
        <dsp:cNvPr id="0" name=""/>
        <dsp:cNvSpPr/>
      </dsp:nvSpPr>
      <dsp:spPr>
        <a:xfrm>
          <a:off x="855438" y="664806"/>
          <a:ext cx="6784413" cy="1329425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232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solidFill>
                <a:srgbClr val="FF0000"/>
              </a:solidFill>
            </a:rPr>
            <a:t>Certyfikaty KSeF </a:t>
          </a:r>
          <a:r>
            <a:rPr lang="pl-PL" sz="2100" kern="1200" dirty="0"/>
            <a:t>obu typów będą generowane osobno. Nie będzie możliwe wygenerowanie jednego certyfikatu KSeF obejmującego jednocześnie dwa zastosowania.</a:t>
          </a:r>
        </a:p>
      </dsp:txBody>
      <dsp:txXfrm>
        <a:off x="855438" y="664806"/>
        <a:ext cx="6784413" cy="1329425"/>
      </dsp:txXfrm>
    </dsp:sp>
    <dsp:sp modelId="{CA221E01-A63C-403E-8423-CEF0B84175A7}">
      <dsp:nvSpPr>
        <dsp:cNvPr id="0" name=""/>
        <dsp:cNvSpPr/>
      </dsp:nvSpPr>
      <dsp:spPr>
        <a:xfrm>
          <a:off x="24547" y="498627"/>
          <a:ext cx="1661782" cy="1661782"/>
        </a:xfrm>
        <a:prstGeom prst="ellipse">
          <a:avLst/>
        </a:prstGeom>
        <a:solidFill>
          <a:schemeClr val="tx1">
            <a:lumMod val="95000"/>
            <a:lumOff val="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401A5-F491-44D3-89BE-2060415A0507}">
      <dsp:nvSpPr>
        <dsp:cNvPr id="0" name=""/>
        <dsp:cNvSpPr/>
      </dsp:nvSpPr>
      <dsp:spPr>
        <a:xfrm>
          <a:off x="855438" y="2659317"/>
          <a:ext cx="6784413" cy="1329425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232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Dla ułatwienia rozróżnienia, certyfikaty obu typów będą miały w atrybucie CN (</a:t>
          </a:r>
          <a:r>
            <a:rPr lang="pl-PL" sz="2100" kern="1200" dirty="0" err="1"/>
            <a:t>commonName</a:t>
          </a:r>
          <a:r>
            <a:rPr lang="pl-PL" sz="2100" kern="1200" dirty="0"/>
            <a:t>) dopisek „</a:t>
          </a:r>
          <a:r>
            <a:rPr lang="pl-PL" sz="2100" kern="1200" dirty="0">
              <a:solidFill>
                <a:srgbClr val="FF0000"/>
              </a:solidFill>
            </a:rPr>
            <a:t>uwierzytelnienie</a:t>
          </a:r>
          <a:r>
            <a:rPr lang="pl-PL" sz="2100" kern="1200" dirty="0"/>
            <a:t>” lub „</a:t>
          </a:r>
          <a:r>
            <a:rPr lang="pl-PL" sz="2100" kern="1200" dirty="0">
              <a:solidFill>
                <a:srgbClr val="FF0000"/>
              </a:solidFill>
            </a:rPr>
            <a:t>offline</a:t>
          </a:r>
          <a:r>
            <a:rPr lang="pl-PL" sz="2100" kern="1200" dirty="0"/>
            <a:t>”, zależnie od ich zastosowania.</a:t>
          </a:r>
        </a:p>
      </dsp:txBody>
      <dsp:txXfrm>
        <a:off x="855438" y="2659317"/>
        <a:ext cx="6784413" cy="1329425"/>
      </dsp:txXfrm>
    </dsp:sp>
    <dsp:sp modelId="{5830F100-31F7-4F6F-968D-CCFF16F0E986}">
      <dsp:nvSpPr>
        <dsp:cNvPr id="0" name=""/>
        <dsp:cNvSpPr/>
      </dsp:nvSpPr>
      <dsp:spPr>
        <a:xfrm>
          <a:off x="24547" y="2493138"/>
          <a:ext cx="1661782" cy="1661782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4898545" y="-756268"/>
          <a:ext cx="5878054" cy="5878054"/>
        </a:xfrm>
        <a:prstGeom prst="blockArc">
          <a:avLst>
            <a:gd name="adj1" fmla="val 18900000"/>
            <a:gd name="adj2" fmla="val 2700000"/>
            <a:gd name="adj3" fmla="val 36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5DAE41-B5EB-4075-9E30-D7C26D73770B}">
      <dsp:nvSpPr>
        <dsp:cNvPr id="0" name=""/>
        <dsp:cNvSpPr/>
      </dsp:nvSpPr>
      <dsp:spPr>
        <a:xfrm>
          <a:off x="802491" y="623657"/>
          <a:ext cx="6478840" cy="1247140"/>
        </a:xfrm>
        <a:prstGeom prst="rect">
          <a:avLst/>
        </a:prstGeom>
        <a:solidFill>
          <a:srgbClr val="2F559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91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W przypadku osoby fizycznej posługującej się wyłącznie numerem PESEL - co najwyżej 2 aktywne oraz 2 nowe - do użycia po wygaśnięciu obecnego. </a:t>
          </a:r>
        </a:p>
      </dsp:txBody>
      <dsp:txXfrm>
        <a:off x="802491" y="623657"/>
        <a:ext cx="6478840" cy="1247140"/>
      </dsp:txXfrm>
    </dsp:sp>
    <dsp:sp modelId="{290016D7-7B02-4A34-BF6A-A2CB3C70A059}">
      <dsp:nvSpPr>
        <dsp:cNvPr id="0" name=""/>
        <dsp:cNvSpPr/>
      </dsp:nvSpPr>
      <dsp:spPr>
        <a:xfrm>
          <a:off x="23028" y="467765"/>
          <a:ext cx="1558926" cy="1558926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28209-692E-467C-AE75-0552AC7926FC}">
      <dsp:nvSpPr>
        <dsp:cNvPr id="0" name=""/>
        <dsp:cNvSpPr/>
      </dsp:nvSpPr>
      <dsp:spPr>
        <a:xfrm>
          <a:off x="802491" y="2324514"/>
          <a:ext cx="6478840" cy="1587548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91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W przypadku osoby fizycznej posługującej się identyfikatorem NIP - co najwyżej 100 certyfikatów wydanych na podstawie danych kwalifikowanego certyfikatu podpisu oraz 100 nowych do użycia po wygaśnięciu aktualnych.</a:t>
          </a:r>
        </a:p>
      </dsp:txBody>
      <dsp:txXfrm>
        <a:off x="802491" y="2324514"/>
        <a:ext cx="6478840" cy="1587548"/>
      </dsp:txXfrm>
    </dsp:sp>
    <dsp:sp modelId="{5116C5E3-9377-4F2B-BF8F-70EE84DE1596}">
      <dsp:nvSpPr>
        <dsp:cNvPr id="0" name=""/>
        <dsp:cNvSpPr/>
      </dsp:nvSpPr>
      <dsp:spPr>
        <a:xfrm>
          <a:off x="23028" y="2338825"/>
          <a:ext cx="1558926" cy="1558926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4898545" y="-756268"/>
          <a:ext cx="5878054" cy="5878054"/>
        </a:xfrm>
        <a:prstGeom prst="blockArc">
          <a:avLst>
            <a:gd name="adj1" fmla="val 18900000"/>
            <a:gd name="adj2" fmla="val 2700000"/>
            <a:gd name="adj3" fmla="val 36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DCE59A-BF52-4889-9419-6A76ADF7B0B7}">
      <dsp:nvSpPr>
        <dsp:cNvPr id="0" name=""/>
        <dsp:cNvSpPr/>
      </dsp:nvSpPr>
      <dsp:spPr>
        <a:xfrm>
          <a:off x="802491" y="623657"/>
          <a:ext cx="6478840" cy="124714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91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W przypadku firmy (identyfikator NIP) - co najwyżej 100 certyfikatów wydanych na podstawie danych kwalifikowanego certyfikatu pieczęci oraz 100 nowych do użycia po wygaśnięciu aktualnych.</a:t>
          </a:r>
        </a:p>
      </dsp:txBody>
      <dsp:txXfrm>
        <a:off x="802491" y="623657"/>
        <a:ext cx="6478840" cy="1247140"/>
      </dsp:txXfrm>
    </dsp:sp>
    <dsp:sp modelId="{5116C5E3-9377-4F2B-BF8F-70EE84DE1596}">
      <dsp:nvSpPr>
        <dsp:cNvPr id="0" name=""/>
        <dsp:cNvSpPr/>
      </dsp:nvSpPr>
      <dsp:spPr>
        <a:xfrm>
          <a:off x="23028" y="467765"/>
          <a:ext cx="1558926" cy="1558926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0EB942-36BB-4EAA-8004-04696BBDC8F3}">
      <dsp:nvSpPr>
        <dsp:cNvPr id="0" name=""/>
        <dsp:cNvSpPr/>
      </dsp:nvSpPr>
      <dsp:spPr>
        <a:xfrm>
          <a:off x="802491" y="2494718"/>
          <a:ext cx="6478840" cy="124714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91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W przypadku podmiotu, który uwierzytelnia się za pomocą certyfikatu, który nie zawiera identyfikatora NIP/PESEL - co najwyżej 2 aktywne oraz 2 nowe do użycia po wygaśnięciu obecnego certyfikatu.</a:t>
          </a:r>
        </a:p>
      </dsp:txBody>
      <dsp:txXfrm>
        <a:off x="802491" y="2494718"/>
        <a:ext cx="6478840" cy="1247140"/>
      </dsp:txXfrm>
    </dsp:sp>
    <dsp:sp modelId="{4674A210-2A7B-4B6A-81D8-32E26DC4A826}">
      <dsp:nvSpPr>
        <dsp:cNvPr id="0" name=""/>
        <dsp:cNvSpPr/>
      </dsp:nvSpPr>
      <dsp:spPr>
        <a:xfrm>
          <a:off x="23028" y="2338825"/>
          <a:ext cx="1558926" cy="1558926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5221390" y="-805810"/>
          <a:ext cx="6265169" cy="6265169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3FDEA-515A-4230-B8D2-F9E247F95314}">
      <dsp:nvSpPr>
        <dsp:cNvPr id="0" name=""/>
        <dsp:cNvSpPr/>
      </dsp:nvSpPr>
      <dsp:spPr>
        <a:xfrm>
          <a:off x="855438" y="664806"/>
          <a:ext cx="6784413" cy="1329425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232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Klucz publiczny jest dołączony do wniosku o wydanie certyfikatu. Klucz prywatny jest niezbędny do posługiwania się certyfikatem KSeF i jest przypisany do właściciela certyfikatu.</a:t>
          </a:r>
        </a:p>
      </dsp:txBody>
      <dsp:txXfrm>
        <a:off x="855438" y="664806"/>
        <a:ext cx="6784413" cy="1329425"/>
      </dsp:txXfrm>
    </dsp:sp>
    <dsp:sp modelId="{CA221E01-A63C-403E-8423-CEF0B84175A7}">
      <dsp:nvSpPr>
        <dsp:cNvPr id="0" name=""/>
        <dsp:cNvSpPr/>
      </dsp:nvSpPr>
      <dsp:spPr>
        <a:xfrm>
          <a:off x="24547" y="498627"/>
          <a:ext cx="1661782" cy="1661782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DFB916-D0AD-4ACC-8290-485C122DDFE8}">
      <dsp:nvSpPr>
        <dsp:cNvPr id="0" name=""/>
        <dsp:cNvSpPr/>
      </dsp:nvSpPr>
      <dsp:spPr>
        <a:xfrm>
          <a:off x="855438" y="2659317"/>
          <a:ext cx="6784413" cy="1329425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232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/>
            <a:t>Klucz prywatny </a:t>
          </a:r>
          <a:r>
            <a:rPr lang="pl-PL" sz="2100" b="1" kern="1200" dirty="0">
              <a:solidFill>
                <a:srgbClr val="FF0000"/>
              </a:solidFill>
            </a:rPr>
            <a:t>nie powinien być ujawniany</a:t>
          </a:r>
          <a:r>
            <a:rPr lang="pl-PL" sz="2100" kern="1200" dirty="0"/>
            <a:t> i należy przechowywać go w bezpieczny sposób!</a:t>
          </a:r>
        </a:p>
      </dsp:txBody>
      <dsp:txXfrm>
        <a:off x="855438" y="2659317"/>
        <a:ext cx="6784413" cy="1329425"/>
      </dsp:txXfrm>
    </dsp:sp>
    <dsp:sp modelId="{5830F100-31F7-4F6F-968D-CCFF16F0E986}">
      <dsp:nvSpPr>
        <dsp:cNvPr id="0" name=""/>
        <dsp:cNvSpPr/>
      </dsp:nvSpPr>
      <dsp:spPr>
        <a:xfrm>
          <a:off x="24547" y="2493138"/>
          <a:ext cx="1661782" cy="1661782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0EE-983A-4A6B-B15C-09B4318424C5}">
      <dsp:nvSpPr>
        <dsp:cNvPr id="0" name=""/>
        <dsp:cNvSpPr/>
      </dsp:nvSpPr>
      <dsp:spPr>
        <a:xfrm>
          <a:off x="0" y="219598"/>
          <a:ext cx="9265900" cy="888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137" tIns="249936" rIns="71913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Unikalny identyfikator przypisany do certyfikatu przez CA KSeF, np. 0144f3ae7f078ed8.</a:t>
          </a:r>
        </a:p>
      </dsp:txBody>
      <dsp:txXfrm>
        <a:off x="0" y="219598"/>
        <a:ext cx="9265900" cy="888300"/>
      </dsp:txXfrm>
    </dsp:sp>
    <dsp:sp modelId="{1F9ADE20-D390-43D2-92C4-05B3A66F4556}">
      <dsp:nvSpPr>
        <dsp:cNvPr id="0" name=""/>
        <dsp:cNvSpPr/>
      </dsp:nvSpPr>
      <dsp:spPr>
        <a:xfrm>
          <a:off x="463295" y="42478"/>
          <a:ext cx="7250196" cy="3542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160" tIns="0" rIns="24516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[1] Numer seryjny certyfikatu</a:t>
          </a:r>
        </a:p>
      </dsp:txBody>
      <dsp:txXfrm>
        <a:off x="480588" y="59771"/>
        <a:ext cx="7215610" cy="319654"/>
      </dsp:txXfrm>
    </dsp:sp>
    <dsp:sp modelId="{10FC08CE-E6DC-4F77-AB0B-BE12E80597EB}">
      <dsp:nvSpPr>
        <dsp:cNvPr id="0" name=""/>
        <dsp:cNvSpPr/>
      </dsp:nvSpPr>
      <dsp:spPr>
        <a:xfrm>
          <a:off x="0" y="1349818"/>
          <a:ext cx="9265900" cy="888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137" tIns="249936" rIns="71913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Nazwa własna certyfikatu przypisana przez Ciebie w trakcie składania wniosku o wydanie certyfikatu KSeF, np. </a:t>
          </a:r>
          <a:r>
            <a:rPr lang="pl-PL" sz="1800" kern="1200" dirty="0" err="1"/>
            <a:t>moj_certyfikat</a:t>
          </a:r>
          <a:r>
            <a:rPr lang="pl-PL" sz="1800" kern="1200" dirty="0"/>
            <a:t>.</a:t>
          </a:r>
        </a:p>
      </dsp:txBody>
      <dsp:txXfrm>
        <a:off x="0" y="1349818"/>
        <a:ext cx="9265900" cy="888300"/>
      </dsp:txXfrm>
    </dsp:sp>
    <dsp:sp modelId="{7448C5D0-0AB4-475F-8D5C-5CC15F8C76F0}">
      <dsp:nvSpPr>
        <dsp:cNvPr id="0" name=""/>
        <dsp:cNvSpPr/>
      </dsp:nvSpPr>
      <dsp:spPr>
        <a:xfrm>
          <a:off x="463295" y="1172698"/>
          <a:ext cx="7250196" cy="3542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160" tIns="0" rIns="24516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/>
            <a:t>[2] </a:t>
          </a:r>
          <a:r>
            <a:rPr lang="pl-PL" sz="1800" kern="1200" dirty="0"/>
            <a:t>Nazwa własna</a:t>
          </a:r>
        </a:p>
      </dsp:txBody>
      <dsp:txXfrm>
        <a:off x="480588" y="1189991"/>
        <a:ext cx="7215610" cy="319654"/>
      </dsp:txXfrm>
    </dsp:sp>
    <dsp:sp modelId="{77EF8A93-9854-41BA-B43F-89DBA0E8BD7E}">
      <dsp:nvSpPr>
        <dsp:cNvPr id="0" name=""/>
        <dsp:cNvSpPr/>
      </dsp:nvSpPr>
      <dsp:spPr>
        <a:xfrm>
          <a:off x="0" y="2527027"/>
          <a:ext cx="9265900" cy="926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137" tIns="249936" rIns="71913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Podpis linku do weryfikacji wystawcy.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Uwierzytelnienie w systemie KSeF.</a:t>
          </a:r>
        </a:p>
      </dsp:txBody>
      <dsp:txXfrm>
        <a:off x="0" y="2527027"/>
        <a:ext cx="9265900" cy="926100"/>
      </dsp:txXfrm>
    </dsp:sp>
    <dsp:sp modelId="{E417019F-24DD-454A-8D20-28886CA232C7}">
      <dsp:nvSpPr>
        <dsp:cNvPr id="0" name=""/>
        <dsp:cNvSpPr/>
      </dsp:nvSpPr>
      <dsp:spPr>
        <a:xfrm>
          <a:off x="463295" y="2302918"/>
          <a:ext cx="7250196" cy="3542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160" tIns="0" rIns="24516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[3] Przeznaczenie</a:t>
          </a:r>
        </a:p>
      </dsp:txBody>
      <dsp:txXfrm>
        <a:off x="480588" y="2320211"/>
        <a:ext cx="7215610" cy="319654"/>
      </dsp:txXfrm>
    </dsp:sp>
    <dsp:sp modelId="{89D0554A-5597-488C-9D30-4ACD116E1AF5}">
      <dsp:nvSpPr>
        <dsp:cNvPr id="0" name=""/>
        <dsp:cNvSpPr/>
      </dsp:nvSpPr>
      <dsp:spPr>
        <a:xfrm>
          <a:off x="0" y="3648058"/>
          <a:ext cx="92659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9137" tIns="249936" rIns="71913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Identyfikator, na który został wydany certyfikat KSeF. Certyfikat KSeF jest wydawany na identyfikator ze środka uwierzytelnienia, którym posłużyłeś się do uwierzytelnienia przed złożeniem wniosku o wydanie certyfikatu KSeF.</a:t>
          </a:r>
        </a:p>
      </dsp:txBody>
      <dsp:txXfrm>
        <a:off x="0" y="3648058"/>
        <a:ext cx="9265900" cy="1134000"/>
      </dsp:txXfrm>
    </dsp:sp>
    <dsp:sp modelId="{EF0B5B5D-D3F7-413D-9B3C-AC094B891302}">
      <dsp:nvSpPr>
        <dsp:cNvPr id="0" name=""/>
        <dsp:cNvSpPr/>
      </dsp:nvSpPr>
      <dsp:spPr>
        <a:xfrm>
          <a:off x="463295" y="3470938"/>
          <a:ext cx="7250196" cy="3542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160" tIns="0" rIns="24516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[4] Identyfikator podmiotu, dla którego wystawiono certyfikat</a:t>
          </a:r>
        </a:p>
      </dsp:txBody>
      <dsp:txXfrm>
        <a:off x="480588" y="3488231"/>
        <a:ext cx="7215610" cy="31965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5382812" y="-830581"/>
          <a:ext cx="6458727" cy="6458727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E4A8F6-E1A5-49F1-B8C5-66EEB37577F7}">
      <dsp:nvSpPr>
        <dsp:cNvPr id="0" name=""/>
        <dsp:cNvSpPr/>
      </dsp:nvSpPr>
      <dsp:spPr>
        <a:xfrm>
          <a:off x="907219" y="506178"/>
          <a:ext cx="7814838" cy="173322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889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Na liście certyfikatów, certyfikat którego unieważnienie zostało zlecone, może się pojawić od razu w statusie „</a:t>
          </a:r>
          <a:r>
            <a:rPr lang="pl-PL" sz="1800" kern="1200" dirty="0">
              <a:solidFill>
                <a:srgbClr val="FF0000"/>
              </a:solidFill>
            </a:rPr>
            <a:t>Unieważniony</a:t>
          </a:r>
          <a:r>
            <a:rPr lang="pl-PL" sz="1800" kern="1200" dirty="0"/>
            <a:t>”, co oznacza, że proces unieważniania certyfikatu został zakończony, lub w statusie „</a:t>
          </a:r>
          <a:r>
            <a:rPr lang="pl-PL" sz="1800" kern="1200" dirty="0">
              <a:solidFill>
                <a:srgbClr val="FF0000"/>
              </a:solidFill>
            </a:rPr>
            <a:t>Zablokowany</a:t>
          </a:r>
          <a:r>
            <a:rPr lang="pl-PL" sz="1800" kern="1200" dirty="0"/>
            <a:t>”, co oznacza, że proces unieważniania certyfikatu został uruchomiony, ale jeszcze jest w realizacji. Certyfikatów KSeF w statusach „Unieważniony” i „Zablokowany” nie można używać.</a:t>
          </a:r>
        </a:p>
      </dsp:txBody>
      <dsp:txXfrm>
        <a:off x="907219" y="506178"/>
        <a:ext cx="7814838" cy="1733220"/>
      </dsp:txXfrm>
    </dsp:sp>
    <dsp:sp modelId="{FCB91A2F-54ED-4A23-BF34-FA54B05C1EFD}">
      <dsp:nvSpPr>
        <dsp:cNvPr id="0" name=""/>
        <dsp:cNvSpPr/>
      </dsp:nvSpPr>
      <dsp:spPr>
        <a:xfrm>
          <a:off x="25307" y="514059"/>
          <a:ext cx="1713210" cy="1713210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EBDB56-70E6-49EE-A149-D13125602FEC}">
      <dsp:nvSpPr>
        <dsp:cNvPr id="0" name=""/>
        <dsp:cNvSpPr/>
      </dsp:nvSpPr>
      <dsp:spPr>
        <a:xfrm>
          <a:off x="881912" y="2741616"/>
          <a:ext cx="7814838" cy="1370568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889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Certyfikatu w statusie „Unieważniony” lub „Zablokowany” nie wolno użyć do oznaczania faktur w trybach szczególnych, ponieważ faktura oznaczona przy użyciu nieważnego certyfikatu nie spełnia wymogów ustawowych.</a:t>
          </a:r>
        </a:p>
      </dsp:txBody>
      <dsp:txXfrm>
        <a:off x="881912" y="2741616"/>
        <a:ext cx="7814838" cy="1370568"/>
      </dsp:txXfrm>
    </dsp:sp>
    <dsp:sp modelId="{72C5D0D5-3A0E-4C36-A454-1355B4789132}">
      <dsp:nvSpPr>
        <dsp:cNvPr id="0" name=""/>
        <dsp:cNvSpPr/>
      </dsp:nvSpPr>
      <dsp:spPr>
        <a:xfrm>
          <a:off x="25307" y="2570295"/>
          <a:ext cx="1713210" cy="171321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5506548" y="-843088"/>
          <a:ext cx="6556459" cy="655645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3FDEA-515A-4230-B8D2-F9E247F95314}">
      <dsp:nvSpPr>
        <dsp:cNvPr id="0" name=""/>
        <dsp:cNvSpPr/>
      </dsp:nvSpPr>
      <dsp:spPr>
        <a:xfrm>
          <a:off x="549630" y="374427"/>
          <a:ext cx="7807384" cy="749244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471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Osobie fizycznej do pracy w KSeF</a:t>
          </a:r>
        </a:p>
      </dsp:txBody>
      <dsp:txXfrm>
        <a:off x="549630" y="374427"/>
        <a:ext cx="7807384" cy="749244"/>
      </dsp:txXfrm>
    </dsp:sp>
    <dsp:sp modelId="{CA221E01-A63C-403E-8423-CEF0B84175A7}">
      <dsp:nvSpPr>
        <dsp:cNvPr id="0" name=""/>
        <dsp:cNvSpPr/>
      </dsp:nvSpPr>
      <dsp:spPr>
        <a:xfrm>
          <a:off x="81353" y="280771"/>
          <a:ext cx="936555" cy="93655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401A5-F491-44D3-89BE-2060415A0507}">
      <dsp:nvSpPr>
        <dsp:cNvPr id="0" name=""/>
        <dsp:cNvSpPr/>
      </dsp:nvSpPr>
      <dsp:spPr>
        <a:xfrm>
          <a:off x="979189" y="1498488"/>
          <a:ext cx="7377825" cy="749244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471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Osobie fizycznej do pracy dla klienta</a:t>
          </a:r>
        </a:p>
      </dsp:txBody>
      <dsp:txXfrm>
        <a:off x="979189" y="1498488"/>
        <a:ext cx="7377825" cy="749244"/>
      </dsp:txXfrm>
    </dsp:sp>
    <dsp:sp modelId="{5830F100-31F7-4F6F-968D-CCFF16F0E986}">
      <dsp:nvSpPr>
        <dsp:cNvPr id="0" name=""/>
        <dsp:cNvSpPr/>
      </dsp:nvSpPr>
      <dsp:spPr>
        <a:xfrm>
          <a:off x="510912" y="1404832"/>
          <a:ext cx="936555" cy="936555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83586-02E3-4A6F-8355-D1AF78DE79C1}">
      <dsp:nvSpPr>
        <dsp:cNvPr id="0" name=""/>
        <dsp:cNvSpPr/>
      </dsp:nvSpPr>
      <dsp:spPr>
        <a:xfrm>
          <a:off x="979189" y="2622549"/>
          <a:ext cx="7377825" cy="749244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471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Osobie fizycznej do pracy dla wszystkich klientów</a:t>
          </a:r>
        </a:p>
      </dsp:txBody>
      <dsp:txXfrm>
        <a:off x="979189" y="2622549"/>
        <a:ext cx="7377825" cy="749244"/>
      </dsp:txXfrm>
    </dsp:sp>
    <dsp:sp modelId="{97A6CA25-18B5-4FEF-8C49-A93AB4A691AF}">
      <dsp:nvSpPr>
        <dsp:cNvPr id="0" name=""/>
        <dsp:cNvSpPr/>
      </dsp:nvSpPr>
      <dsp:spPr>
        <a:xfrm>
          <a:off x="510912" y="2528893"/>
          <a:ext cx="936555" cy="93655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C8E378-52FF-4FB3-9560-A1543B634F20}">
      <dsp:nvSpPr>
        <dsp:cNvPr id="0" name=""/>
        <dsp:cNvSpPr/>
      </dsp:nvSpPr>
      <dsp:spPr>
        <a:xfrm>
          <a:off x="549630" y="3746610"/>
          <a:ext cx="7807384" cy="749244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471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Podmiotowi do wystawiania faktur w trybie </a:t>
          </a:r>
          <a:r>
            <a:rPr lang="pl-PL" sz="1800" kern="1200" dirty="0" err="1"/>
            <a:t>samofakturowania</a:t>
          </a:r>
          <a:endParaRPr lang="pl-PL" sz="1800" kern="1200" dirty="0"/>
        </a:p>
      </dsp:txBody>
      <dsp:txXfrm>
        <a:off x="549630" y="3746610"/>
        <a:ext cx="7807384" cy="749244"/>
      </dsp:txXfrm>
    </dsp:sp>
    <dsp:sp modelId="{DA45D46D-F3C7-4D73-ADD1-1609DA399328}">
      <dsp:nvSpPr>
        <dsp:cNvPr id="0" name=""/>
        <dsp:cNvSpPr/>
      </dsp:nvSpPr>
      <dsp:spPr>
        <a:xfrm>
          <a:off x="81353" y="3652955"/>
          <a:ext cx="936555" cy="936555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5505837" y="-843088"/>
          <a:ext cx="6556459" cy="655645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637C9-D08F-4264-8A6C-A49E8D185436}">
      <dsp:nvSpPr>
        <dsp:cNvPr id="0" name=""/>
        <dsp:cNvSpPr/>
      </dsp:nvSpPr>
      <dsp:spPr>
        <a:xfrm>
          <a:off x="675995" y="487028"/>
          <a:ext cx="7681730" cy="974056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31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Podmiotowi do wystawiania i przeglądania faktur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/>
        </a:p>
      </dsp:txBody>
      <dsp:txXfrm>
        <a:off x="675995" y="487028"/>
        <a:ext cx="7681730" cy="974056"/>
      </dsp:txXfrm>
    </dsp:sp>
    <dsp:sp modelId="{239D1CED-3FA5-4184-AC98-E69DC605E4F5}">
      <dsp:nvSpPr>
        <dsp:cNvPr id="0" name=""/>
        <dsp:cNvSpPr/>
      </dsp:nvSpPr>
      <dsp:spPr>
        <a:xfrm>
          <a:off x="67209" y="365271"/>
          <a:ext cx="1217570" cy="1217570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CCF7C-FE3C-4A24-A696-CC70CC427B7B}">
      <dsp:nvSpPr>
        <dsp:cNvPr id="0" name=""/>
        <dsp:cNvSpPr/>
      </dsp:nvSpPr>
      <dsp:spPr>
        <a:xfrm>
          <a:off x="1030064" y="1948112"/>
          <a:ext cx="7327661" cy="974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31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b="1" kern="1200" dirty="0">
            <a:solidFill>
              <a:srgbClr val="FF0000"/>
            </a:solidFill>
          </a:endParaRPr>
        </a:p>
      </dsp:txBody>
      <dsp:txXfrm>
        <a:off x="1030064" y="1948112"/>
        <a:ext cx="7327661" cy="974056"/>
      </dsp:txXfrm>
    </dsp:sp>
    <dsp:sp modelId="{05E45CFB-B266-4A66-822F-A5FF4A999A7B}">
      <dsp:nvSpPr>
        <dsp:cNvPr id="0" name=""/>
        <dsp:cNvSpPr/>
      </dsp:nvSpPr>
      <dsp:spPr>
        <a:xfrm>
          <a:off x="421279" y="1826355"/>
          <a:ext cx="1217570" cy="121757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A587C-B85B-4A7C-8C71-0EC2C58A20D4}">
      <dsp:nvSpPr>
        <dsp:cNvPr id="0" name=""/>
        <dsp:cNvSpPr/>
      </dsp:nvSpPr>
      <dsp:spPr>
        <a:xfrm>
          <a:off x="675995" y="3409197"/>
          <a:ext cx="7681730" cy="974056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31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kern="1200" dirty="0">
              <a:solidFill>
                <a:schemeClr val="bg1"/>
              </a:solidFill>
            </a:rPr>
            <a:t>W MCU </a:t>
          </a:r>
          <a:r>
            <a:rPr lang="pl-PL" sz="1800" b="0" kern="1200" dirty="0" err="1">
              <a:solidFill>
                <a:schemeClr val="bg1"/>
              </a:solidFill>
            </a:rPr>
            <a:t>KSeF</a:t>
          </a:r>
          <a:r>
            <a:rPr lang="pl-PL" sz="1800" b="0" kern="1200" dirty="0">
              <a:solidFill>
                <a:schemeClr val="bg1"/>
              </a:solidFill>
            </a:rPr>
            <a:t> została utworzona funkcjonalność umożliwiająca nadawanie uprawnień </a:t>
          </a:r>
          <a:r>
            <a:rPr lang="pl-PL" sz="1800" b="1" kern="1200" dirty="0">
              <a:solidFill>
                <a:srgbClr val="FF0000"/>
              </a:solidFill>
            </a:rPr>
            <a:t>administratora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/>
        </a:p>
      </dsp:txBody>
      <dsp:txXfrm>
        <a:off x="675995" y="3409197"/>
        <a:ext cx="7681730" cy="974056"/>
      </dsp:txXfrm>
    </dsp:sp>
    <dsp:sp modelId="{94DD026B-1E9B-4DD1-9040-73C45C8FED0E}">
      <dsp:nvSpPr>
        <dsp:cNvPr id="0" name=""/>
        <dsp:cNvSpPr/>
      </dsp:nvSpPr>
      <dsp:spPr>
        <a:xfrm>
          <a:off x="67209" y="3287440"/>
          <a:ext cx="1217570" cy="121757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0EE-983A-4A6B-B15C-09B4318424C5}">
      <dsp:nvSpPr>
        <dsp:cNvPr id="0" name=""/>
        <dsp:cNvSpPr/>
      </dsp:nvSpPr>
      <dsp:spPr>
        <a:xfrm>
          <a:off x="0" y="592359"/>
          <a:ext cx="10016868" cy="17506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420" tIns="812292" rIns="77742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zawierają one dane osobowe wnioskującego lub dane podmiotu.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Z tego względu o certyfikat zawierający dane osoby fizycznej może wnioskować wyłącznie ta osoba. </a:t>
          </a:r>
          <a:r>
            <a:rPr lang="pl-PL" sz="1800" b="1" kern="1200" dirty="0"/>
            <a:t>I tylko ta osoba może go pobrać, a następnie się nim posługiwać</a:t>
          </a:r>
          <a:r>
            <a:rPr lang="pl-PL" sz="1800" kern="1200" dirty="0"/>
            <a:t>.</a:t>
          </a:r>
        </a:p>
      </dsp:txBody>
      <dsp:txXfrm>
        <a:off x="0" y="592359"/>
        <a:ext cx="10016868" cy="1750612"/>
      </dsp:txXfrm>
    </dsp:sp>
    <dsp:sp modelId="{1F9ADE20-D390-43D2-92C4-05B3A66F4556}">
      <dsp:nvSpPr>
        <dsp:cNvPr id="0" name=""/>
        <dsp:cNvSpPr/>
      </dsp:nvSpPr>
      <dsp:spPr>
        <a:xfrm>
          <a:off x="500843" y="16719"/>
          <a:ext cx="7984695" cy="115128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5030" tIns="0" rIns="26503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rgbClr val="FF0000"/>
              </a:solidFill>
            </a:rPr>
            <a:t>Certyfikat KSeF </a:t>
          </a:r>
          <a:r>
            <a:rPr lang="pl-PL" sz="1800" kern="1200" dirty="0"/>
            <a:t>to cyfrowe narzędzie kryptograficzne potwierdzające tożsamość osoby lub podmiotu, które jest wydawane przez Centrum Certyfikacji Ministerstwa Finansów. </a:t>
          </a:r>
        </a:p>
      </dsp:txBody>
      <dsp:txXfrm>
        <a:off x="557044" y="72920"/>
        <a:ext cx="7872293" cy="1038878"/>
      </dsp:txXfrm>
    </dsp:sp>
    <dsp:sp modelId="{77EF8A93-9854-41BA-B43F-89DBA0E8BD7E}">
      <dsp:nvSpPr>
        <dsp:cNvPr id="0" name=""/>
        <dsp:cNvSpPr/>
      </dsp:nvSpPr>
      <dsp:spPr>
        <a:xfrm>
          <a:off x="0" y="3123317"/>
          <a:ext cx="10016868" cy="17506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420" tIns="812292" rIns="77742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daty podanej we wniosku o wydanie certyfikatu KSeF lub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od daty wydania certyfikatu KSeF (obsłużenia wniosku o wydanie certyfikatu KSeF), jeśli we wniosku nie podano daty początkowej, od której ma być on ważny.</a:t>
          </a:r>
        </a:p>
      </dsp:txBody>
      <dsp:txXfrm>
        <a:off x="0" y="3123317"/>
        <a:ext cx="10016868" cy="1750612"/>
      </dsp:txXfrm>
    </dsp:sp>
    <dsp:sp modelId="{E417019F-24DD-454A-8D20-28886CA232C7}">
      <dsp:nvSpPr>
        <dsp:cNvPr id="0" name=""/>
        <dsp:cNvSpPr/>
      </dsp:nvSpPr>
      <dsp:spPr>
        <a:xfrm>
          <a:off x="500843" y="2553572"/>
          <a:ext cx="7984695" cy="115128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5030" tIns="0" rIns="26503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Certyfikat KSeF będzie ważny nie dłużej niż 2 lata od:</a:t>
          </a:r>
        </a:p>
      </dsp:txBody>
      <dsp:txXfrm>
        <a:off x="557044" y="2609773"/>
        <a:ext cx="7872293" cy="10388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0EE-983A-4A6B-B15C-09B4318424C5}">
      <dsp:nvSpPr>
        <dsp:cNvPr id="0" name=""/>
        <dsp:cNvSpPr/>
      </dsp:nvSpPr>
      <dsp:spPr>
        <a:xfrm>
          <a:off x="0" y="669406"/>
          <a:ext cx="8856984" cy="15214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874776" rIns="687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Dostępny dopiero po uprzednim uwierzytelnieniu się w KSeF za pomocą  profilu zaufanego czy też podpisu kwalifikowanego lub pieczęci kwalifikowanej.</a:t>
          </a:r>
        </a:p>
      </dsp:txBody>
      <dsp:txXfrm>
        <a:off x="0" y="669406"/>
        <a:ext cx="8856984" cy="1521449"/>
      </dsp:txXfrm>
    </dsp:sp>
    <dsp:sp modelId="{1F9ADE20-D390-43D2-92C4-05B3A66F4556}">
      <dsp:nvSpPr>
        <dsp:cNvPr id="0" name=""/>
        <dsp:cNvSpPr/>
      </dsp:nvSpPr>
      <dsp:spPr>
        <a:xfrm>
          <a:off x="442849" y="49486"/>
          <a:ext cx="6199888" cy="12398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rgbClr val="FF0000"/>
              </a:solidFill>
              <a:latin typeface="+mn-lt"/>
            </a:rPr>
            <a:t>Certyfikat KSeF </a:t>
          </a:r>
          <a:r>
            <a:rPr lang="pl-PL" sz="1800" kern="1200" dirty="0"/>
            <a:t>będzie stanowił jedną z metod uwierzytelnienia się w systemie. </a:t>
          </a:r>
        </a:p>
      </dsp:txBody>
      <dsp:txXfrm>
        <a:off x="503373" y="110010"/>
        <a:ext cx="6078840" cy="1118792"/>
      </dsp:txXfrm>
    </dsp:sp>
    <dsp:sp modelId="{77EF8A93-9854-41BA-B43F-89DBA0E8BD7E}">
      <dsp:nvSpPr>
        <dsp:cNvPr id="0" name=""/>
        <dsp:cNvSpPr/>
      </dsp:nvSpPr>
      <dsp:spPr>
        <a:xfrm>
          <a:off x="0" y="3031228"/>
          <a:ext cx="8856984" cy="15214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874776" rIns="687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Uwierzytelnienie certyfikatem KSeF oraz jego wykorzystanie przy wystawianiu faktur w trybach szczególnych będzie możliwe od 1 lutego 2026 r. </a:t>
          </a:r>
        </a:p>
      </dsp:txBody>
      <dsp:txXfrm>
        <a:off x="0" y="3031228"/>
        <a:ext cx="8856984" cy="1521449"/>
      </dsp:txXfrm>
    </dsp:sp>
    <dsp:sp modelId="{E417019F-24DD-454A-8D20-28886CA232C7}">
      <dsp:nvSpPr>
        <dsp:cNvPr id="0" name=""/>
        <dsp:cNvSpPr/>
      </dsp:nvSpPr>
      <dsp:spPr>
        <a:xfrm>
          <a:off x="442849" y="2417656"/>
          <a:ext cx="6199888" cy="12398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rgbClr val="FF0000"/>
              </a:solidFill>
            </a:rPr>
            <a:t>Certyfikat KSeF </a:t>
          </a:r>
          <a:r>
            <a:rPr lang="pl-PL" sz="1800" kern="1200" dirty="0"/>
            <a:t>będzie wymagany do oznaczenia faktury kodem umożliwiającym potwierdzenie tożsamości wystawcy przy wystawianiu faktur w trybach szczególnych: offline24, offline (niedostępność systemu) oraz awaryjnym.</a:t>
          </a:r>
        </a:p>
      </dsp:txBody>
      <dsp:txXfrm>
        <a:off x="503373" y="2478180"/>
        <a:ext cx="6078840" cy="11187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0EE-983A-4A6B-B15C-09B4318424C5}">
      <dsp:nvSpPr>
        <dsp:cNvPr id="0" name=""/>
        <dsp:cNvSpPr/>
      </dsp:nvSpPr>
      <dsp:spPr>
        <a:xfrm>
          <a:off x="0" y="475062"/>
          <a:ext cx="8856984" cy="12938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645668" rIns="687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Modułu Certyfikatów i Uprawnień (MCU), zostanie udostępniony w domenie KSeF. </a:t>
          </a:r>
        </a:p>
      </dsp:txBody>
      <dsp:txXfrm>
        <a:off x="0" y="475062"/>
        <a:ext cx="8856984" cy="1293862"/>
      </dsp:txXfrm>
    </dsp:sp>
    <dsp:sp modelId="{1F9ADE20-D390-43D2-92C4-05B3A66F4556}">
      <dsp:nvSpPr>
        <dsp:cNvPr id="0" name=""/>
        <dsp:cNvSpPr/>
      </dsp:nvSpPr>
      <dsp:spPr>
        <a:xfrm>
          <a:off x="442849" y="17502"/>
          <a:ext cx="6199888" cy="91512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 wydanie certyfikatu można występować </a:t>
          </a:r>
          <a:r>
            <a:rPr lang="pl-PL" sz="1800" b="1" kern="1200" dirty="0">
              <a:solidFill>
                <a:srgbClr val="FF0000"/>
              </a:solidFill>
            </a:rPr>
            <a:t>w Module Certyfikatów i Uprawnień (MCU) </a:t>
          </a:r>
          <a:r>
            <a:rPr lang="pl-PL" sz="1800" kern="1200" dirty="0"/>
            <a:t>od 1 listopada 2025 r.</a:t>
          </a:r>
        </a:p>
      </dsp:txBody>
      <dsp:txXfrm>
        <a:off x="487521" y="62174"/>
        <a:ext cx="6110544" cy="825776"/>
      </dsp:txXfrm>
    </dsp:sp>
    <dsp:sp modelId="{77EF8A93-9854-41BA-B43F-89DBA0E8BD7E}">
      <dsp:nvSpPr>
        <dsp:cNvPr id="0" name=""/>
        <dsp:cNvSpPr/>
      </dsp:nvSpPr>
      <dsp:spPr>
        <a:xfrm>
          <a:off x="0" y="2389199"/>
          <a:ext cx="8856984" cy="2197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645668" rIns="687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osoby fizyczne zgłoszone w zawiadomieniu ZAW-FA,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osoby fizyczne posiadające uprawnienia właścicielskie,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podatnicy niebędący osobą fizyczną posiadający uprawnienia właścicielskie, posługujący się pieczęcią elektroniczną do uwierzytelnienia w </a:t>
          </a:r>
          <a:r>
            <a:rPr lang="pl-PL" sz="1800" kern="1200" dirty="0" err="1"/>
            <a:t>KSeF</a:t>
          </a:r>
          <a:r>
            <a:rPr lang="pl-PL" sz="1800" kern="1200" dirty="0"/>
            <a:t>,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osoby/podmioty, którym nadano uprawnienia w MCU po 1 listopada 2025 r.</a:t>
          </a:r>
        </a:p>
      </dsp:txBody>
      <dsp:txXfrm>
        <a:off x="0" y="2389199"/>
        <a:ext cx="8856984" cy="2197125"/>
      </dsp:txXfrm>
    </dsp:sp>
    <dsp:sp modelId="{E417019F-24DD-454A-8D20-28886CA232C7}">
      <dsp:nvSpPr>
        <dsp:cNvPr id="0" name=""/>
        <dsp:cNvSpPr/>
      </dsp:nvSpPr>
      <dsp:spPr>
        <a:xfrm>
          <a:off x="442849" y="1936324"/>
          <a:ext cx="6199888" cy="91512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 </a:t>
          </a:r>
          <a:r>
            <a:rPr lang="pl-PL" sz="1800" b="1" kern="1200" dirty="0">
              <a:solidFill>
                <a:srgbClr val="FF0000"/>
              </a:solidFill>
            </a:rPr>
            <a:t>certyfikat KSeF </a:t>
          </a:r>
          <a:r>
            <a:rPr lang="pl-PL" sz="1800" kern="1200" dirty="0"/>
            <a:t>bez dodatkowych warunków od 1 listopada mogą wystąpić:</a:t>
          </a:r>
        </a:p>
      </dsp:txBody>
      <dsp:txXfrm>
        <a:off x="487521" y="1980996"/>
        <a:ext cx="6110544" cy="8257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90EE-983A-4A6B-B15C-09B4318424C5}">
      <dsp:nvSpPr>
        <dsp:cNvPr id="0" name=""/>
        <dsp:cNvSpPr/>
      </dsp:nvSpPr>
      <dsp:spPr>
        <a:xfrm>
          <a:off x="0" y="504256"/>
          <a:ext cx="8856984" cy="131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666496" rIns="687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Nie będzie możliwości uwierzytelnienia się certyfikatem w bezpłatnych narzędziach MF np. w Aplikacji Podatnika KSeF.</a:t>
          </a:r>
        </a:p>
      </dsp:txBody>
      <dsp:txXfrm>
        <a:off x="0" y="504256"/>
        <a:ext cx="8856984" cy="1310400"/>
      </dsp:txXfrm>
    </dsp:sp>
    <dsp:sp modelId="{1F9ADE20-D390-43D2-92C4-05B3A66F4556}">
      <dsp:nvSpPr>
        <dsp:cNvPr id="0" name=""/>
        <dsp:cNvSpPr/>
      </dsp:nvSpPr>
      <dsp:spPr>
        <a:xfrm>
          <a:off x="442849" y="31935"/>
          <a:ext cx="6199888" cy="9446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rgbClr val="FF0000"/>
              </a:solidFill>
            </a:rPr>
            <a:t>Certyfikat </a:t>
          </a:r>
          <a:r>
            <a:rPr lang="pl-PL" sz="1800" kern="1200" dirty="0"/>
            <a:t>będzie można wykorzystywać w narzędziach komercyjnych do wystawiania </a:t>
          </a:r>
          <a:r>
            <a:rPr lang="pl-PL" sz="1800" kern="1200" dirty="0" err="1"/>
            <a:t>e-Faktur</a:t>
          </a:r>
          <a:r>
            <a:rPr lang="pl-PL" sz="1800" kern="1200" dirty="0"/>
            <a:t>, zintegrowanych z API KSeF 2.0. </a:t>
          </a:r>
        </a:p>
      </dsp:txBody>
      <dsp:txXfrm>
        <a:off x="488963" y="78049"/>
        <a:ext cx="6107660" cy="852412"/>
      </dsp:txXfrm>
    </dsp:sp>
    <dsp:sp modelId="{77EF8A93-9854-41BA-B43F-89DBA0E8BD7E}">
      <dsp:nvSpPr>
        <dsp:cNvPr id="0" name=""/>
        <dsp:cNvSpPr/>
      </dsp:nvSpPr>
      <dsp:spPr>
        <a:xfrm>
          <a:off x="0" y="2454939"/>
          <a:ext cx="8856984" cy="211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666496" rIns="68740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Certyfikat KSeF typu 1, (uwierzytelnienie) przeznaczony będzie do uwierzytelniania się w systemie KSeF,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Certyfikat KSeF typu 2 (offline) wymagany będzie do oznaczenia faktury, kodem umożliwiającym potwierdzenie tożsamości wystawcy przy wystawianiu faktur w trybie offline.</a:t>
          </a:r>
        </a:p>
      </dsp:txBody>
      <dsp:txXfrm>
        <a:off x="0" y="2454939"/>
        <a:ext cx="8856984" cy="2116800"/>
      </dsp:txXfrm>
    </dsp:sp>
    <dsp:sp modelId="{E417019F-24DD-454A-8D20-28886CA232C7}">
      <dsp:nvSpPr>
        <dsp:cNvPr id="0" name=""/>
        <dsp:cNvSpPr/>
      </dsp:nvSpPr>
      <dsp:spPr>
        <a:xfrm>
          <a:off x="442849" y="1987456"/>
          <a:ext cx="6199888" cy="944640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rgbClr val="FF0000"/>
              </a:solidFill>
            </a:rPr>
            <a:t>Certyfikat KSeF </a:t>
          </a:r>
          <a:r>
            <a:rPr lang="pl-PL" sz="1800" kern="1200" dirty="0"/>
            <a:t>wystąpi w dwóch rodzajach:</a:t>
          </a:r>
        </a:p>
      </dsp:txBody>
      <dsp:txXfrm>
        <a:off x="488963" y="2033570"/>
        <a:ext cx="6107660" cy="8524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4A83-A9A2-4669-9B75-56CA17035734}">
      <dsp:nvSpPr>
        <dsp:cNvPr id="0" name=""/>
        <dsp:cNvSpPr/>
      </dsp:nvSpPr>
      <dsp:spPr>
        <a:xfrm>
          <a:off x="-5261340" y="-805810"/>
          <a:ext cx="6265169" cy="6265169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3FDEA-515A-4230-B8D2-F9E247F95314}">
      <dsp:nvSpPr>
        <dsp:cNvPr id="0" name=""/>
        <dsp:cNvSpPr/>
      </dsp:nvSpPr>
      <dsp:spPr>
        <a:xfrm>
          <a:off x="525572" y="300195"/>
          <a:ext cx="7074329" cy="83104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24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Przeznaczony będzie do uwierzytelniania się w systemie KSeF (jako jedna z dopuszczalnych metod). </a:t>
          </a:r>
        </a:p>
      </dsp:txBody>
      <dsp:txXfrm>
        <a:off x="525572" y="300195"/>
        <a:ext cx="7074329" cy="831040"/>
      </dsp:txXfrm>
    </dsp:sp>
    <dsp:sp modelId="{CA221E01-A63C-403E-8423-CEF0B84175A7}">
      <dsp:nvSpPr>
        <dsp:cNvPr id="0" name=""/>
        <dsp:cNvSpPr/>
      </dsp:nvSpPr>
      <dsp:spPr>
        <a:xfrm>
          <a:off x="78133" y="268277"/>
          <a:ext cx="894877" cy="894877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401A5-F491-44D3-89BE-2060415A0507}">
      <dsp:nvSpPr>
        <dsp:cNvPr id="0" name=""/>
        <dsp:cNvSpPr/>
      </dsp:nvSpPr>
      <dsp:spPr>
        <a:xfrm>
          <a:off x="936015" y="1374234"/>
          <a:ext cx="6663886" cy="83104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24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Uwierzytelnienie certyfikatem KSeF będzie możliwe zarówno w sesji interaktywnej jak również w sesji wsadowej. </a:t>
          </a:r>
        </a:p>
      </dsp:txBody>
      <dsp:txXfrm>
        <a:off x="936015" y="1374234"/>
        <a:ext cx="6663886" cy="831040"/>
      </dsp:txXfrm>
    </dsp:sp>
    <dsp:sp modelId="{5830F100-31F7-4F6F-968D-CCFF16F0E986}">
      <dsp:nvSpPr>
        <dsp:cNvPr id="0" name=""/>
        <dsp:cNvSpPr/>
      </dsp:nvSpPr>
      <dsp:spPr>
        <a:xfrm>
          <a:off x="488576" y="1342316"/>
          <a:ext cx="894877" cy="894877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83586-02E3-4A6F-8355-D1AF78DE79C1}">
      <dsp:nvSpPr>
        <dsp:cNvPr id="0" name=""/>
        <dsp:cNvSpPr/>
      </dsp:nvSpPr>
      <dsp:spPr>
        <a:xfrm>
          <a:off x="936015" y="2448273"/>
          <a:ext cx="6663886" cy="83104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24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Po zalogowaniu się certyfikatem KSeF będą brane pod uwagę uprawnienia powiązane z identyfikatorem podatkowym (NIP, PESEL).</a:t>
          </a:r>
        </a:p>
      </dsp:txBody>
      <dsp:txXfrm>
        <a:off x="936015" y="2448273"/>
        <a:ext cx="6663886" cy="831040"/>
      </dsp:txXfrm>
    </dsp:sp>
    <dsp:sp modelId="{97A6CA25-18B5-4FEF-8C49-A93AB4A691AF}">
      <dsp:nvSpPr>
        <dsp:cNvPr id="0" name=""/>
        <dsp:cNvSpPr/>
      </dsp:nvSpPr>
      <dsp:spPr>
        <a:xfrm>
          <a:off x="488576" y="2416355"/>
          <a:ext cx="894877" cy="894877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C8E378-52FF-4FB3-9560-A1543B634F20}">
      <dsp:nvSpPr>
        <dsp:cNvPr id="0" name=""/>
        <dsp:cNvSpPr/>
      </dsp:nvSpPr>
      <dsp:spPr>
        <a:xfrm>
          <a:off x="525572" y="3522312"/>
          <a:ext cx="7074329" cy="831040"/>
        </a:xfrm>
        <a:prstGeom prst="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24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System będzie uwzględniał powiązanie identyfikatorów NIP i PESEL.</a:t>
          </a:r>
        </a:p>
      </dsp:txBody>
      <dsp:txXfrm>
        <a:off x="525572" y="3522312"/>
        <a:ext cx="7074329" cy="831040"/>
      </dsp:txXfrm>
    </dsp:sp>
    <dsp:sp modelId="{DA45D46D-F3C7-4D73-ADD1-1609DA399328}">
      <dsp:nvSpPr>
        <dsp:cNvPr id="0" name=""/>
        <dsp:cNvSpPr/>
      </dsp:nvSpPr>
      <dsp:spPr>
        <a:xfrm>
          <a:off x="78133" y="3490394"/>
          <a:ext cx="894877" cy="894877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ED1F0-DFF0-4372-BCB6-E9C287AE90B1}">
      <dsp:nvSpPr>
        <dsp:cNvPr id="0" name=""/>
        <dsp:cNvSpPr/>
      </dsp:nvSpPr>
      <dsp:spPr>
        <a:xfrm>
          <a:off x="0" y="568817"/>
          <a:ext cx="8712968" cy="2559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6223" tIns="1353820" rIns="67622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potwierdzenie tożsamości osoby, jeśli certyfikat był wydany na osobę fizyczną,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identyfikację konkretnego podmiotu np. spółki, jeśli certyfikat był wydany na podmiot inny niż osoba fizyczna.</a:t>
          </a:r>
        </a:p>
      </dsp:txBody>
      <dsp:txXfrm>
        <a:off x="0" y="568817"/>
        <a:ext cx="8712968" cy="2559375"/>
      </dsp:txXfrm>
    </dsp:sp>
    <dsp:sp modelId="{D63CE24B-EC7C-4449-A0BD-B1A337A9D524}">
      <dsp:nvSpPr>
        <dsp:cNvPr id="0" name=""/>
        <dsp:cNvSpPr/>
      </dsp:nvSpPr>
      <dsp:spPr>
        <a:xfrm>
          <a:off x="435648" y="184175"/>
          <a:ext cx="7489850" cy="1344042"/>
        </a:xfrm>
        <a:prstGeom prst="roundRect">
          <a:avLst/>
        </a:prstGeom>
        <a:solidFill>
          <a:srgbClr val="2F559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31" tIns="0" rIns="2305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Przez potwierdzenie tożsamości wystawcy należy rozumieć:</a:t>
          </a:r>
        </a:p>
      </dsp:txBody>
      <dsp:txXfrm>
        <a:off x="501259" y="249786"/>
        <a:ext cx="7358628" cy="1212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981FF-A4C7-4AE2-BA2E-315BDFE4A662}" type="datetimeFigureOut">
              <a:rPr lang="pl-PL" smtClean="0"/>
              <a:t>08.12.2025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322AA-0756-4252-AF59-F0583F2347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5946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8235E-7442-4C39-8EF2-0BD7686D465C}" type="datetimeFigureOut">
              <a:rPr lang="pl-PL" smtClean="0"/>
              <a:t>08.12.2025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24805-2DDF-4A57-8734-426C6BBE1B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823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37850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945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932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0933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229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284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205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77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482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24805-2DDF-4A57-8734-426C6BBE1BBB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8569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08263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8198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321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8910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2264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6610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7439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24805-2DDF-4A57-8734-426C6BBE1BBB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4492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11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91838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68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CB7AD5AD-B7D6-40CC-A1C0-E0073591E3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0" y="5229200"/>
            <a:ext cx="7604623" cy="4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75E5AE6D-7A1F-4FAA-9889-0046519B33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5" y="5182119"/>
            <a:ext cx="7776847" cy="42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ADD2CA27-487E-4948-8C72-C049B185CC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0" y="5229200"/>
            <a:ext cx="7604623" cy="4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3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AAAED1C2-3057-4F99-B255-4EE44BCC89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5" y="5182119"/>
            <a:ext cx="7776847" cy="42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09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468C3F4F-553D-4260-BCF1-3C443B2439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0" y="5229200"/>
            <a:ext cx="7604623" cy="4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4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00B1B905-DAF2-4A85-8BC9-2367797B6A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5" y="5182119"/>
            <a:ext cx="7776847" cy="42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AED7FDC1-1B75-4BC6-B11F-D0E4C94C4D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0" y="5229200"/>
            <a:ext cx="7604623" cy="4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5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FA351E9B-65E2-43B2-B24B-FA7E1DDDF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45" y="5182119"/>
            <a:ext cx="7776847" cy="42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09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6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373738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F5E5270F-991A-4368-BFC9-40ED69082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r="15790" b="2693"/>
          <a:stretch/>
        </p:blipFill>
        <p:spPr>
          <a:xfrm rot="16200000" flipH="1">
            <a:off x="2667003" y="-2667001"/>
            <a:ext cx="6858000" cy="12192002"/>
          </a:xfrm>
          <a:prstGeom prst="rect">
            <a:avLst/>
          </a:prstGeom>
        </p:spPr>
      </p:pic>
      <p:sp>
        <p:nvSpPr>
          <p:cNvPr id="4" name="Podtytuł 2">
            <a:extLst>
              <a:ext uri="{FF2B5EF4-FFF2-40B4-BE49-F238E27FC236}">
                <a16:creationId xmlns:a16="http://schemas.microsoft.com/office/drawing/2014/main" id="{BE398F7B-77D4-4D44-B6AE-872D5E3133A5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89313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91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F5E5270F-991A-4368-BFC9-40ED69082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r="15790" b="2693"/>
          <a:stretch/>
        </p:blipFill>
        <p:spPr>
          <a:xfrm rot="16200000" flipH="1">
            <a:off x="2667003" y="-2667001"/>
            <a:ext cx="6858000" cy="12192002"/>
          </a:xfrm>
          <a:prstGeom prst="rect">
            <a:avLst/>
          </a:prstGeom>
        </p:spPr>
      </p:pic>
      <p:sp>
        <p:nvSpPr>
          <p:cNvPr id="4" name="Podtytuł 2">
            <a:extLst>
              <a:ext uri="{FF2B5EF4-FFF2-40B4-BE49-F238E27FC236}">
                <a16:creationId xmlns:a16="http://schemas.microsoft.com/office/drawing/2014/main" id="{BE398F7B-77D4-4D44-B6AE-872D5E3133A5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356781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>
            <a:extLst>
              <a:ext uri="{FF2B5EF4-FFF2-40B4-BE49-F238E27FC236}">
                <a16:creationId xmlns:a16="http://schemas.microsoft.com/office/drawing/2014/main" id="{748D8B68-E65A-4747-B7AA-9BCB7E7C7F63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Obraz 2">
            <a:extLst>
              <a:ext uri="{FF2B5EF4-FFF2-40B4-BE49-F238E27FC236}">
                <a16:creationId xmlns:a16="http://schemas.microsoft.com/office/drawing/2014/main" id="{89074CB1-40E5-4B26-BA8A-13D9233966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4968671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6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585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43C28F0-67AC-46B7-B9ED-CC66AB0F35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786"/>
            <a:ext cx="12192000" cy="7080786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CBF03C8F-2FA6-44EA-9738-16208646C4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135" y="6230677"/>
            <a:ext cx="2353718" cy="510691"/>
          </a:xfrm>
          <a:prstGeom prst="rect">
            <a:avLst/>
          </a:prstGeom>
        </p:spPr>
      </p:pic>
      <p:sp>
        <p:nvSpPr>
          <p:cNvPr id="5" name="Podtytuł 2">
            <a:extLst>
              <a:ext uri="{FF2B5EF4-FFF2-40B4-BE49-F238E27FC236}">
                <a16:creationId xmlns:a16="http://schemas.microsoft.com/office/drawing/2014/main" id="{89464433-85D7-477A-B809-4413AD2708B2}"/>
              </a:ext>
            </a:extLst>
          </p:cNvPr>
          <p:cNvSpPr txBox="1">
            <a:spLocks/>
          </p:cNvSpPr>
          <p:nvPr userDrawn="1"/>
        </p:nvSpPr>
        <p:spPr>
          <a:xfrm>
            <a:off x="3776900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gov.pl/kas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51DA2B50-E7F6-458E-A0EA-84109CC6E3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549" y="358219"/>
            <a:ext cx="1015534" cy="34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85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6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251500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6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113435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9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F5E5270F-991A-4368-BFC9-40ED69082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r="15790" b="2693"/>
          <a:stretch/>
        </p:blipFill>
        <p:spPr>
          <a:xfrm rot="16200000" flipH="1">
            <a:off x="2667003" y="-2667001"/>
            <a:ext cx="6858000" cy="12192002"/>
          </a:xfrm>
          <a:prstGeom prst="rect">
            <a:avLst/>
          </a:prstGeom>
        </p:spPr>
      </p:pic>
      <p:sp>
        <p:nvSpPr>
          <p:cNvPr id="4" name="Podtytuł 2">
            <a:extLst>
              <a:ext uri="{FF2B5EF4-FFF2-40B4-BE49-F238E27FC236}">
                <a16:creationId xmlns:a16="http://schemas.microsoft.com/office/drawing/2014/main" id="{BE398F7B-77D4-4D44-B6AE-872D5E3133A5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51824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>
            <a:extLst>
              <a:ext uri="{FF2B5EF4-FFF2-40B4-BE49-F238E27FC236}">
                <a16:creationId xmlns:a16="http://schemas.microsoft.com/office/drawing/2014/main" id="{748D8B68-E65A-4747-B7AA-9BCB7E7C7F63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08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47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43C28F0-67AC-46B7-B9ED-CC66AB0F35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786"/>
            <a:ext cx="12192000" cy="7080786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CBF03C8F-2FA6-44EA-9738-16208646C4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135" y="6230677"/>
            <a:ext cx="2353718" cy="510691"/>
          </a:xfrm>
          <a:prstGeom prst="rect">
            <a:avLst/>
          </a:prstGeom>
        </p:spPr>
      </p:pic>
      <p:sp>
        <p:nvSpPr>
          <p:cNvPr id="5" name="Podtytuł 2">
            <a:extLst>
              <a:ext uri="{FF2B5EF4-FFF2-40B4-BE49-F238E27FC236}">
                <a16:creationId xmlns:a16="http://schemas.microsoft.com/office/drawing/2014/main" id="{89464433-85D7-477A-B809-4413AD2708B2}"/>
              </a:ext>
            </a:extLst>
          </p:cNvPr>
          <p:cNvSpPr txBox="1">
            <a:spLocks/>
          </p:cNvSpPr>
          <p:nvPr userDrawn="1"/>
        </p:nvSpPr>
        <p:spPr>
          <a:xfrm>
            <a:off x="3776900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gov.pl/kas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51DA2B50-E7F6-458E-A0EA-84109CC6E3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549" y="358219"/>
            <a:ext cx="1015534" cy="34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2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16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theme" Target="../theme/theme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EAACE807-B735-9F20-D98C-4309A053AF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solidFill>
            <a:srgbClr val="022F63">
              <a:alpha val="63000"/>
            </a:srgbClr>
          </a:solidFill>
        </p:spPr>
      </p:pic>
    </p:spTree>
    <p:extLst>
      <p:ext uri="{BB962C8B-B14F-4D97-AF65-F5344CB8AC3E}">
        <p14:creationId xmlns:p14="http://schemas.microsoft.com/office/powerpoint/2010/main" val="355122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46933F8-0E11-9016-C4F1-19065B93CAF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2357" y="0"/>
            <a:ext cx="12214622" cy="6858000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Obraz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9054255" y="149770"/>
            <a:ext cx="2298329" cy="769535"/>
          </a:xfrm>
          <a:prstGeom prst="rect">
            <a:avLst/>
          </a:prstGeom>
        </p:spPr>
      </p:pic>
      <p:sp>
        <p:nvSpPr>
          <p:cNvPr id="14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gov.pl/kas</a:t>
            </a:r>
          </a:p>
        </p:txBody>
      </p:sp>
    </p:spTree>
    <p:extLst>
      <p:ext uri="{BB962C8B-B14F-4D97-AF65-F5344CB8AC3E}">
        <p14:creationId xmlns:p14="http://schemas.microsoft.com/office/powerpoint/2010/main" val="2806060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2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A28D298B-7268-120E-FC5C-2B630EECC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Obraz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9054255" y="149770"/>
            <a:ext cx="2298329" cy="769535"/>
          </a:xfrm>
          <a:prstGeom prst="rect">
            <a:avLst/>
          </a:prstGeom>
        </p:spPr>
      </p:pic>
      <p:sp>
        <p:nvSpPr>
          <p:cNvPr id="14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gov.pl/kas</a:t>
            </a:r>
          </a:p>
        </p:txBody>
      </p:sp>
    </p:spTree>
    <p:extLst>
      <p:ext uri="{BB962C8B-B14F-4D97-AF65-F5344CB8AC3E}">
        <p14:creationId xmlns:p14="http://schemas.microsoft.com/office/powerpoint/2010/main" val="257687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Obraz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tx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tx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227559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Obraz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tx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tx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/kas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FF1E04B2-E4B4-4B10-B8C9-27D5040F43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714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135" y="6230677"/>
            <a:ext cx="2353718" cy="510691"/>
          </a:xfrm>
          <a:prstGeom prst="rect">
            <a:avLst/>
          </a:prstGeom>
        </p:spPr>
      </p:pic>
      <p:sp>
        <p:nvSpPr>
          <p:cNvPr id="7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3776900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gov.pl/kas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tx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ACD2E5D0-E939-44BC-971B-E4B5D3D94C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549" y="358219"/>
            <a:ext cx="1015534" cy="34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5" name="Obraz 4" descr="Obraz zawierający computer, wewnątrz, osoba&#10;&#10;Opis wygenerowany automatycznie">
            <a:extLst>
              <a:ext uri="{FF2B5EF4-FFF2-40B4-BE49-F238E27FC236}">
                <a16:creationId xmlns:a16="http://schemas.microsoft.com/office/drawing/2014/main" id="{27989F6C-6F0C-6961-5918-98AC6AA96E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4228" y="-121023"/>
            <a:ext cx="12528092" cy="70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8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37" y="162132"/>
            <a:ext cx="4648596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Ministerstwo Finansów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/finanse   </a:t>
            </a:r>
            <a:r>
              <a:rPr lang="pl-PL" sz="900" b="1" spc="150" dirty="0">
                <a:solidFill>
                  <a:schemeClr val="bg1"/>
                </a:solidFill>
                <a:latin typeface="Montserrat" pitchFamily="2" charset="0"/>
              </a:rPr>
              <a:t>      Krajowa Administracja Skarbowa  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  </a:t>
            </a:r>
            <a:r>
              <a:rPr lang="pl-PL" sz="900" spc="150" dirty="0" err="1">
                <a:solidFill>
                  <a:schemeClr val="bg1"/>
                </a:solidFill>
                <a:latin typeface="Montserrat" pitchFamily="2" charset="0"/>
              </a:rPr>
              <a:t>gov.pl</a:t>
            </a:r>
            <a:r>
              <a:rPr lang="pl-PL" sz="900" spc="150" dirty="0">
                <a:solidFill>
                  <a:schemeClr val="bg1"/>
                </a:solidFill>
                <a:latin typeface="Montserrat" pitchFamily="2" charset="0"/>
              </a:rPr>
              <a:t>/kas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C1D0EA71-0CA0-DE58-2DF5-EFD3F406CBD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E3F642F0-BAF9-484C-AD97-ECF3824B8D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r="15790" b="2693"/>
          <a:stretch/>
        </p:blipFill>
        <p:spPr>
          <a:xfrm rot="16200000" flipH="1">
            <a:off x="2667003" y="-2667001"/>
            <a:ext cx="6858000" cy="1219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9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 userDrawn="1">
          <p15:clr>
            <a:srgbClr val="F26B43"/>
          </p15:clr>
        </p15:guide>
        <p15:guide id="2" pos="801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orient="horz" pos="4110" userDrawn="1">
          <p15:clr>
            <a:srgbClr val="F26B43"/>
          </p15:clr>
        </p15:guide>
        <p15:guide id="5" pos="5360" userDrawn="1">
          <p15:clr>
            <a:srgbClr val="F26B43"/>
          </p15:clr>
        </p15:guide>
        <p15:guide id="6" pos="7106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przyroda, tęcza, chmura, nocne niebo&#10;&#10;Opis wygenerowany automatycznie">
            <a:extLst>
              <a:ext uri="{FF2B5EF4-FFF2-40B4-BE49-F238E27FC236}">
                <a16:creationId xmlns:a16="http://schemas.microsoft.com/office/drawing/2014/main" id="{0E0ECE97-5AC4-E882-AE08-898FC56243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3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Obraz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8400255" y="162132"/>
            <a:ext cx="3645075" cy="1220459"/>
          </a:xfrm>
          <a:prstGeom prst="rect">
            <a:avLst/>
          </a:prstGeom>
        </p:spPr>
      </p:pic>
      <p:sp>
        <p:nvSpPr>
          <p:cNvPr id="9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Montserrat" pitchFamily="2" charset="0"/>
              </a:rPr>
              <a:t> 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tx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</a:t>
            </a:r>
            <a:r>
              <a:rPr lang="pl-PL" sz="900" spc="150" dirty="0" err="1">
                <a:solidFill>
                  <a:schemeClr val="tx1"/>
                </a:solidFill>
                <a:latin typeface="Lato" panose="020F0502020204030203" pitchFamily="34" charset="-18"/>
              </a:rPr>
              <a:t>gov.pl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/kas</a:t>
            </a:r>
          </a:p>
        </p:txBody>
      </p:sp>
    </p:spTree>
    <p:extLst>
      <p:ext uri="{BB962C8B-B14F-4D97-AF65-F5344CB8AC3E}">
        <p14:creationId xmlns:p14="http://schemas.microsoft.com/office/powerpoint/2010/main" val="180608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6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135" y="6230677"/>
            <a:ext cx="2353718" cy="510691"/>
          </a:xfrm>
          <a:prstGeom prst="rect">
            <a:avLst/>
          </a:prstGeom>
        </p:spPr>
      </p:pic>
      <p:sp>
        <p:nvSpPr>
          <p:cNvPr id="7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3776900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gov.pl/kas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tx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ACD2E5D0-E939-44BC-971B-E4B5D3D94C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549" y="358219"/>
            <a:ext cx="1015534" cy="34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3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5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84270" y="6122042"/>
            <a:ext cx="1000118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9"/>
          <a:stretch/>
        </p:blipFill>
        <p:spPr>
          <a:xfrm>
            <a:off x="9048328" y="138892"/>
            <a:ext cx="2345485" cy="791292"/>
          </a:xfrm>
          <a:prstGeom prst="rect">
            <a:avLst/>
          </a:prstGeom>
        </p:spPr>
      </p:pic>
      <p:sp>
        <p:nvSpPr>
          <p:cNvPr id="7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tx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tx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tx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tx1"/>
                </a:solidFill>
                <a:latin typeface="Lato" panose="020F0502020204030203" pitchFamily="34" charset="-18"/>
              </a:rPr>
              <a:t>/  gov.pl/kas</a:t>
            </a:r>
          </a:p>
        </p:txBody>
      </p:sp>
      <p:sp>
        <p:nvSpPr>
          <p:cNvPr id="10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tx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4F29F24C-AB1C-4B27-A3E0-DAC7B00A95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037" y="5182119"/>
            <a:ext cx="7776863" cy="42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9529800B-7BF0-4E99-A72B-92BAD48D9B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r="15790" b="2693"/>
          <a:stretch/>
        </p:blipFill>
        <p:spPr>
          <a:xfrm rot="16200000" flipH="1">
            <a:off x="2667003" y="-2667001"/>
            <a:ext cx="6858000" cy="12192002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Obraz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9054255" y="149770"/>
            <a:ext cx="2298329" cy="769535"/>
          </a:xfrm>
          <a:prstGeom prst="rect">
            <a:avLst/>
          </a:prstGeom>
        </p:spPr>
      </p:pic>
      <p:sp>
        <p:nvSpPr>
          <p:cNvPr id="8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gov.pl/kas</a:t>
            </a:r>
          </a:p>
        </p:txBody>
      </p:sp>
      <p:sp>
        <p:nvSpPr>
          <p:cNvPr id="13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07685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0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1F090B43-C84C-88B4-B23E-777E9CA20F5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302A39C5-2C4F-EA48-BD6F-843AC524EF2A}"/>
              </a:ext>
            </a:extLst>
          </p:cNvPr>
          <p:cNvCxnSpPr/>
          <p:nvPr userDrawn="1"/>
        </p:nvCxnSpPr>
        <p:spPr>
          <a:xfrm>
            <a:off x="1271588" y="6129338"/>
            <a:ext cx="10001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Obraz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7"/>
          <a:stretch/>
        </p:blipFill>
        <p:spPr>
          <a:xfrm>
            <a:off x="9054255" y="149770"/>
            <a:ext cx="2298329" cy="769535"/>
          </a:xfrm>
          <a:prstGeom prst="rect">
            <a:avLst/>
          </a:prstGeom>
        </p:spPr>
      </p:pic>
      <p:sp>
        <p:nvSpPr>
          <p:cNvPr id="14" name="Podtytuł 2">
            <a:extLst>
              <a:ext uri="{FF2B5EF4-FFF2-40B4-BE49-F238E27FC236}">
                <a16:creationId xmlns:a16="http://schemas.microsoft.com/office/drawing/2014/main" id="{CB5AE4C2-D81D-1248-B064-076081434062}"/>
              </a:ext>
            </a:extLst>
          </p:cNvPr>
          <p:cNvSpPr txBox="1">
            <a:spLocks/>
          </p:cNvSpPr>
          <p:nvPr userDrawn="1"/>
        </p:nvSpPr>
        <p:spPr>
          <a:xfrm>
            <a:off x="10930351" y="6369923"/>
            <a:ext cx="463462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DFDBB09-8786-5E42-ADCC-A06826583F73}" type="slidenum">
              <a:rPr lang="pl-PL" sz="900" spc="150" smtClean="0">
                <a:solidFill>
                  <a:schemeClr val="bg1"/>
                </a:solidFill>
                <a:latin typeface="Lato" panose="020F0502020204030203" pitchFamily="34" charset="-18"/>
              </a:rPr>
              <a:t>‹#›</a:t>
            </a:fld>
            <a:endParaRPr lang="pl-PL" sz="900" spc="150" dirty="0">
              <a:solidFill>
                <a:schemeClr val="bg1"/>
              </a:solidFill>
              <a:latin typeface="Lato" panose="020F0502020204030203" pitchFamily="34" charset="-18"/>
            </a:endParaRP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6973884C-64EC-E64C-8775-EFF4BD75AC54}"/>
              </a:ext>
            </a:extLst>
          </p:cNvPr>
          <p:cNvSpPr txBox="1">
            <a:spLocks/>
          </p:cNvSpPr>
          <p:nvPr userDrawn="1"/>
        </p:nvSpPr>
        <p:spPr>
          <a:xfrm>
            <a:off x="1183541" y="6382528"/>
            <a:ext cx="8511788" cy="199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Ministerstwo Finansów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gov.pl/finanse</a:t>
            </a:r>
            <a:r>
              <a:rPr lang="pl-PL" sz="900" spc="150" dirty="0">
                <a:solidFill>
                  <a:schemeClr val="bg1"/>
                </a:solidFill>
                <a:latin typeface="Lato Black" panose="020F0A02020204030203" pitchFamily="34" charset="-18"/>
              </a:rPr>
              <a:t>   </a:t>
            </a:r>
            <a:r>
              <a:rPr lang="pl-PL" sz="900" b="1" spc="150" dirty="0">
                <a:solidFill>
                  <a:schemeClr val="bg1"/>
                </a:solidFill>
                <a:latin typeface="Lato Black" panose="020F0A02020204030203" pitchFamily="34" charset="-18"/>
              </a:rPr>
              <a:t>      Krajowa Administracja Skarbowa</a:t>
            </a:r>
            <a:r>
              <a:rPr lang="pl-PL" sz="900" b="1" spc="150" dirty="0">
                <a:solidFill>
                  <a:schemeClr val="bg1"/>
                </a:solidFill>
                <a:latin typeface="Lato" panose="020F0502020204030203" pitchFamily="34" charset="-18"/>
              </a:rPr>
              <a:t>  </a:t>
            </a:r>
            <a:r>
              <a:rPr lang="pl-PL" sz="900" spc="150" dirty="0">
                <a:solidFill>
                  <a:schemeClr val="bg1"/>
                </a:solidFill>
                <a:latin typeface="Lato" panose="020F0502020204030203" pitchFamily="34" charset="-18"/>
              </a:rPr>
              <a:t>/  gov.pl/kas</a:t>
            </a:r>
          </a:p>
        </p:txBody>
      </p:sp>
    </p:spTree>
    <p:extLst>
      <p:ext uri="{BB962C8B-B14F-4D97-AF65-F5344CB8AC3E}">
        <p14:creationId xmlns:p14="http://schemas.microsoft.com/office/powerpoint/2010/main" val="338230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lus/>
      </p:transition>
    </mc:Choice>
    <mc:Fallback xmlns="">
      <p:transition spd="slow">
        <p:plus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801">
          <p15:clr>
            <a:srgbClr val="F26B43"/>
          </p15:clr>
        </p15:guide>
        <p15:guide id="3" orient="horz" pos="3861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5360">
          <p15:clr>
            <a:srgbClr val="F26B43"/>
          </p15:clr>
        </p15:guide>
        <p15:guide id="6" pos="71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ksef.podatki.gov.pl/formularz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svg"/><Relationship Id="rId5" Type="http://schemas.openxmlformats.org/officeDocument/2006/relationships/image" Target="../media/image105.png"/><Relationship Id="rId4" Type="http://schemas.openxmlformats.org/officeDocument/2006/relationships/image" Target="../media/image18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8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sv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48.sv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svg"/><Relationship Id="rId4" Type="http://schemas.openxmlformats.org/officeDocument/2006/relationships/image" Target="../media/image4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svg"/><Relationship Id="rId4" Type="http://schemas.openxmlformats.org/officeDocument/2006/relationships/image" Target="../media/image6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svg"/><Relationship Id="rId4" Type="http://schemas.openxmlformats.org/officeDocument/2006/relationships/image" Target="../media/image7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1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hyperlink" Target="https://ksef.mf.gov.pl/web/" TargetMode="External"/><Relationship Id="rId4" Type="http://schemas.openxmlformats.org/officeDocument/2006/relationships/hyperlink" Target="https://mcu.mf.gov.pl/web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sv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18.png"/><Relationship Id="rId7" Type="http://schemas.openxmlformats.org/officeDocument/2006/relationships/image" Target="../media/image84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svg"/><Relationship Id="rId4" Type="http://schemas.openxmlformats.org/officeDocument/2006/relationships/image" Target="../media/image81.png"/><Relationship Id="rId9" Type="http://schemas.openxmlformats.org/officeDocument/2006/relationships/image" Target="../media/image86.sv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sv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sv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4.svg"/><Relationship Id="rId7" Type="http://schemas.openxmlformats.org/officeDocument/2006/relationships/image" Target="../media/image32.sv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96.svg"/><Relationship Id="rId4" Type="http://schemas.openxmlformats.org/officeDocument/2006/relationships/image" Target="../media/image9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sv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sv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sv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sv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0A626B9B-EFC8-A14D-A1F3-361953F0EF91}"/>
              </a:ext>
            </a:extLst>
          </p:cNvPr>
          <p:cNvSpPr txBox="1"/>
          <p:nvPr/>
        </p:nvSpPr>
        <p:spPr>
          <a:xfrm>
            <a:off x="1127448" y="1700808"/>
            <a:ext cx="921702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endParaRPr lang="pl-PL" sz="4800" spc="30" dirty="0">
              <a:solidFill>
                <a:schemeClr val="bg1"/>
              </a:solidFill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pPr>
              <a:spcAft>
                <a:spcPts val="2400"/>
              </a:spcAft>
            </a:pPr>
            <a:r>
              <a:rPr lang="pl-PL" sz="4800" spc="30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       Krajowy System </a:t>
            </a:r>
            <a:r>
              <a:rPr lang="pl-PL" sz="4800" spc="30" dirty="0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e-</a:t>
            </a:r>
            <a:r>
              <a:rPr lang="pl-PL" sz="4800" spc="30" dirty="0">
                <a:solidFill>
                  <a:schemeClr val="bg1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Faktur </a:t>
            </a:r>
          </a:p>
          <a:p>
            <a:pPr>
              <a:spcAft>
                <a:spcPts val="2400"/>
              </a:spcAft>
            </a:pPr>
            <a:endParaRPr lang="pl-PL" sz="3200" spc="30" dirty="0">
              <a:solidFill>
                <a:schemeClr val="bg1"/>
              </a:solidFill>
              <a:latin typeface="Lato" panose="020F05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  <a:p>
            <a:pPr>
              <a:spcAft>
                <a:spcPts val="2400"/>
              </a:spcAft>
            </a:pPr>
            <a:r>
              <a:rPr lang="pl-PL" sz="3200" spc="30" dirty="0">
                <a:solidFill>
                  <a:schemeClr val="bg1"/>
                </a:solidFill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Szkolenie dla notariuszy</a:t>
            </a:r>
          </a:p>
          <a:p>
            <a:pPr>
              <a:spcAft>
                <a:spcPts val="2400"/>
              </a:spcAft>
            </a:pPr>
            <a:r>
              <a:rPr lang="pl-PL" sz="2000" spc="30" dirty="0">
                <a:solidFill>
                  <a:schemeClr val="bg1"/>
                </a:solidFill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8.12.2025</a:t>
            </a:r>
          </a:p>
          <a:p>
            <a:pPr>
              <a:spcAft>
                <a:spcPts val="2400"/>
              </a:spcAft>
            </a:pPr>
            <a:endParaRPr lang="pl-PL" sz="4800" b="1" spc="30" dirty="0">
              <a:solidFill>
                <a:schemeClr val="bg1"/>
              </a:solidFill>
              <a:latin typeface="Lato" panose="020F05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8285AB3C-1D15-42D7-95AE-1109F3CD3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423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a 8" descr="Schowek z wypełnieniem pełnym">
            <a:extLst>
              <a:ext uri="{FF2B5EF4-FFF2-40B4-BE49-F238E27FC236}">
                <a16:creationId xmlns:a16="http://schemas.microsoft.com/office/drawing/2014/main" id="{644E4C13-8ECC-4889-A245-765B57459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083" y="2789072"/>
            <a:ext cx="1720048" cy="1720048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Zakres danych 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-Faktury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fika 5" descr="Ołówek z wypełnieniem pełnym">
            <a:extLst>
              <a:ext uri="{FF2B5EF4-FFF2-40B4-BE49-F238E27FC236}">
                <a16:creationId xmlns:a16="http://schemas.microsoft.com/office/drawing/2014/main" id="{89E341BF-FC6E-4394-9358-B63926B20C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24731" y="3043808"/>
            <a:ext cx="914400" cy="914400"/>
          </a:xfrm>
          <a:prstGeom prst="rect">
            <a:avLst/>
          </a:prstGeom>
        </p:spPr>
      </p:pic>
      <p:pic>
        <p:nvPicPr>
          <p:cNvPr id="8" name="Grafika 7" descr="Wykrzyknik z wypełnieniem pełnym">
            <a:extLst>
              <a:ext uri="{FF2B5EF4-FFF2-40B4-BE49-F238E27FC236}">
                <a16:creationId xmlns:a16="http://schemas.microsoft.com/office/drawing/2014/main" id="{38580977-ADCE-4BBF-A8CF-1DD16B87DA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45889" y="1827771"/>
            <a:ext cx="914400" cy="914400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E2275C9E-9A91-41B3-BACE-A6539F256769}"/>
              </a:ext>
            </a:extLst>
          </p:cNvPr>
          <p:cNvSpPr txBox="1"/>
          <p:nvPr/>
        </p:nvSpPr>
        <p:spPr>
          <a:xfrm>
            <a:off x="2461380" y="1636368"/>
            <a:ext cx="788309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</a:rPr>
              <a:t>Wprowadzenie obowiązkowego KSeF nie zmienia zakresu danych, które </a:t>
            </a:r>
            <a:r>
              <a:rPr lang="pl-PL" b="1" dirty="0">
                <a:latin typeface="Lato" panose="020F0502020204030203" pitchFamily="34" charset="-18"/>
                <a:cs typeface="Arial" panose="020B0604020202020204" pitchFamily="34" charset="0"/>
              </a:rPr>
              <a:t>powinny być zamieszcz</a:t>
            </a: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</a:rPr>
              <a:t>ane na fakturach.</a:t>
            </a:r>
          </a:p>
          <a:p>
            <a:pPr>
              <a:lnSpc>
                <a:spcPct val="150000"/>
              </a:lnSpc>
            </a:pPr>
            <a:r>
              <a:rPr lang="pl-PL" b="1" dirty="0">
                <a:latin typeface="Lato" panose="020F0502020204030203" pitchFamily="34" charset="-18"/>
                <a:cs typeface="Arial" panose="020B0604020202020204" pitchFamily="34" charset="0"/>
              </a:rPr>
              <a:t>Wzór e-Faktury zawiera elementy wymagane przepisami. Ich zakres określa art. 106e ustawy o VAT.</a:t>
            </a:r>
            <a:endParaRPr lang="pl-PL" sz="1800" b="1" dirty="0">
              <a:latin typeface="Lato" panose="020F0502020204030203" pitchFamily="34" charset="-18"/>
              <a:cs typeface="Arial" panose="020B0604020202020204" pitchFamily="34" charset="0"/>
            </a:endParaRPr>
          </a:p>
          <a:p>
            <a:endParaRPr lang="pl-PL" b="1" dirty="0">
              <a:latin typeface="Lato" panose="020F0502020204030203" pitchFamily="34" charset="-18"/>
              <a:cs typeface="Arial" panose="020B060402020202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DE83877-2992-4F29-836F-B5B51F6C70B5}"/>
              </a:ext>
            </a:extLst>
          </p:cNvPr>
          <p:cNvSpPr txBox="1"/>
          <p:nvPr/>
        </p:nvSpPr>
        <p:spPr>
          <a:xfrm>
            <a:off x="2495600" y="3501008"/>
            <a:ext cx="8928992" cy="1865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  <a:cs typeface="Arial" panose="020B0604020202020204" pitchFamily="34" charset="0"/>
              </a:rPr>
              <a:t>Wzór e-Faktury zawiera również szereg informacji dodatkowych (niewymaganych ustawą), które nie są obowiązkowe, a które przedsiębiorcy zwykle zamieszczają na fakturach, np. termin płatności za fakturę czy numer rachunku bankowego sprzedawcy.</a:t>
            </a:r>
          </a:p>
          <a:p>
            <a:pPr>
              <a:lnSpc>
                <a:spcPct val="108000"/>
              </a:lnSpc>
            </a:pPr>
            <a:endParaRPr lang="pl-PL" sz="1000" dirty="0"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b="1" dirty="0">
                <a:latin typeface="Lato" panose="020F0502020204030203" pitchFamily="34" charset="-18"/>
                <a:cs typeface="Arial" panose="020B0604020202020204" pitchFamily="34" charset="0"/>
              </a:rPr>
              <a:t>Wskazywanie na fakturze takich elementów dodatkowych nie jest obowiązkowe.</a:t>
            </a:r>
          </a:p>
        </p:txBody>
      </p:sp>
      <p:pic>
        <p:nvPicPr>
          <p:cNvPr id="10" name="Obraz 6">
            <a:extLst>
              <a:ext uri="{FF2B5EF4-FFF2-40B4-BE49-F238E27FC236}">
                <a16:creationId xmlns:a16="http://schemas.microsoft.com/office/drawing/2014/main" id="{FA7D6F36-D129-4D1D-9705-B1B160740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9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Pytania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D2FD54-EF8D-4CDB-A6F7-A93D82E7CACE}"/>
              </a:ext>
            </a:extLst>
          </p:cNvPr>
          <p:cNvSpPr txBox="1"/>
          <p:nvPr/>
        </p:nvSpPr>
        <p:spPr>
          <a:xfrm>
            <a:off x="3359696" y="2276872"/>
            <a:ext cx="7056784" cy="1802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 Czy po wysłaniu faktur sprzedażowych na platformę </a:t>
            </a:r>
            <a:r>
              <a:rPr lang="pl-PL" b="1" dirty="0" err="1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, kancelaria ma podjąć jeszcze jakieś działania?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Odbiorca faktur otrzymuje je w systemie </a:t>
            </a:r>
            <a:r>
              <a:rPr lang="pl-PL" dirty="0" err="1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, w tym względzie nie trzeba podejmować dodatkowych działań. </a:t>
            </a:r>
            <a:endParaRPr lang="pl-PL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868F686-9E99-4DC2-B9C5-3D72BAC3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D77E4B0-3DD3-46BB-B533-B123F1B4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97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716879" y="789879"/>
            <a:ext cx="102847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uzyskać pomoc?</a:t>
            </a:r>
            <a:endParaRPr kumimoji="0" lang="pl-PL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  <a:sym typeface="Helvetica Neue Light"/>
            </a:endParaRP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697829" y="1526869"/>
            <a:ext cx="9142587" cy="4367745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Formularz kontaktowy: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  <a:hlinkClick r:id="rId3" tooltip="https://ksef.podatki.gov.pl/formularz/"/>
              </a:rPr>
              <a:t>https://ksef.podatki.gov.pl/formularz/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Pomocą również służą pracownicy Krajowej Informacji Skarbowej.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Telefony do Krajowej Informacji Skarbowej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👉🏻od poniedziałku do piątku w godzinach 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od 8:00 do 18:00 pod numerami 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(pytania o KSeF wybieramy 6)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: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-apple-syste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801 055 055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(dla połączeń z telefonów stacjonarnych)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22 330 03 30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(dla połączeń z telefonów komórkowych)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+48 22 330 03 30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(dla połączeń z zagranicy)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pl-PL" altLang="pl-PL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Roboto Bold"/>
              <a:cs typeface="Open Sans Extrabold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21373B8-2BE5-47C0-9B45-9C5B53DED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a 2" descr="Pomoc z wypełnieniem pełnym">
            <a:extLst>
              <a:ext uri="{FF2B5EF4-FFF2-40B4-BE49-F238E27FC236}">
                <a16:creationId xmlns:a16="http://schemas.microsoft.com/office/drawing/2014/main" id="{8B399BFC-809F-432D-A2EF-AA073D830D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87041" y="789879"/>
            <a:ext cx="1681336" cy="168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43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7FA0BE81-5F58-2D92-F978-7E07DFAEF7C8}"/>
              </a:ext>
            </a:extLst>
          </p:cNvPr>
          <p:cNvSpPr txBox="1"/>
          <p:nvPr/>
        </p:nvSpPr>
        <p:spPr>
          <a:xfrm>
            <a:off x="1188152" y="1844824"/>
            <a:ext cx="7728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>
                <a:solidFill>
                  <a:schemeClr val="bg1"/>
                </a:solidFill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Dziękujemy </a:t>
            </a:r>
            <a:r>
              <a:rPr lang="pl-PL" sz="4000" b="1" dirty="0">
                <a:solidFill>
                  <a:schemeClr val="bg1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 uwagę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0479C90F-CD11-4A33-8E05-013ABF2B4E91}"/>
              </a:ext>
            </a:extLst>
          </p:cNvPr>
          <p:cNvSpPr txBox="1"/>
          <p:nvPr/>
        </p:nvSpPr>
        <p:spPr>
          <a:xfrm>
            <a:off x="1188152" y="2996952"/>
            <a:ext cx="87962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Lato" panose="020F0502020204030203" pitchFamily="34" charset="-18"/>
              </a:rPr>
              <a:t>Zapraszamy na  spotkania z cyklu </a:t>
            </a:r>
            <a:r>
              <a:rPr lang="pl-PL" sz="2000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„Środy z KS</a:t>
            </a:r>
            <a:r>
              <a:rPr lang="pl-PL" sz="2000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</a:t>
            </a:r>
            <a:r>
              <a:rPr lang="pl-PL" sz="2000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 2.0”</a:t>
            </a:r>
          </a:p>
          <a:p>
            <a:endParaRPr lang="pl-PL" sz="2000" dirty="0">
              <a:solidFill>
                <a:schemeClr val="bg1"/>
              </a:solidFill>
              <a:latin typeface="Lato" panose="020F0502020204030203" pitchFamily="34" charset="-18"/>
            </a:endParaRPr>
          </a:p>
          <a:p>
            <a:r>
              <a:rPr lang="pl-PL" sz="2000" dirty="0">
                <a:solidFill>
                  <a:schemeClr val="bg1"/>
                </a:solidFill>
                <a:latin typeface="Lato" panose="020F0502020204030203" pitchFamily="34" charset="-18"/>
              </a:rPr>
              <a:t>Szczegóły spotkań zamieścimy na stronach internetowych jednostek KAS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C5A8F6A7-A004-4A16-AFCF-F76115D61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629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8BBEAE28-C6C5-4F1E-943C-56B5B386C715}"/>
              </a:ext>
            </a:extLst>
          </p:cNvPr>
          <p:cNvSpPr/>
          <p:nvPr/>
        </p:nvSpPr>
        <p:spPr>
          <a:xfrm>
            <a:off x="6003036" y="3710659"/>
            <a:ext cx="5252723" cy="80274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dane podmiotu trzeciego 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np. faktora albo płatnika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5DB4B2BF-8468-4C1D-9728-5F683FF2B194}"/>
              </a:ext>
            </a:extLst>
          </p:cNvPr>
          <p:cNvSpPr/>
          <p:nvPr/>
        </p:nvSpPr>
        <p:spPr>
          <a:xfrm>
            <a:off x="6013165" y="2775382"/>
            <a:ext cx="5227908" cy="50666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dane nabywcy</a:t>
            </a:r>
          </a:p>
          <a:p>
            <a:pPr algn="just"/>
            <a:endParaRPr lang="pl-PL" sz="1603" dirty="0">
              <a:solidFill>
                <a:schemeClr val="tx1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C2DF4E95-4E92-4B28-9360-59B07B7930E3}"/>
              </a:ext>
            </a:extLst>
          </p:cNvPr>
          <p:cNvSpPr/>
          <p:nvPr/>
        </p:nvSpPr>
        <p:spPr>
          <a:xfrm>
            <a:off x="6027852" y="1760186"/>
            <a:ext cx="5227908" cy="52597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dane sprzedawcy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27448" y="908720"/>
            <a:ext cx="4104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Wzór 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-Faktury FA(3)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B467F3E9-5187-4A5E-A49A-B6B0086B9D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271464" y="1628362"/>
            <a:ext cx="4104456" cy="3873581"/>
          </a:xfrm>
          <a:prstGeom prst="rect">
            <a:avLst/>
          </a:prstGeom>
        </p:spPr>
      </p:pic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8DB3DA3-60E1-4B7E-A21C-433D613EDF59}"/>
              </a:ext>
            </a:extLst>
          </p:cNvPr>
          <p:cNvSpPr/>
          <p:nvPr/>
        </p:nvSpPr>
        <p:spPr>
          <a:xfrm>
            <a:off x="6027852" y="826319"/>
            <a:ext cx="5227907" cy="44464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dane techniczne</a:t>
            </a:r>
          </a:p>
          <a:p>
            <a:pPr algn="just"/>
            <a:endParaRPr lang="pl-PL" sz="1603" dirty="0">
              <a:solidFill>
                <a:schemeClr val="tx1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BF256E1A-39A4-4D40-ACDA-81549AC1017E}"/>
              </a:ext>
            </a:extLst>
          </p:cNvPr>
          <p:cNvSpPr/>
          <p:nvPr/>
        </p:nvSpPr>
        <p:spPr>
          <a:xfrm>
            <a:off x="6120313" y="1514558"/>
            <a:ext cx="1339052" cy="38394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PODMIOT1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09DD99C0-A63E-4ABC-BA16-2C67D2E116E4}"/>
              </a:ext>
            </a:extLst>
          </p:cNvPr>
          <p:cNvSpPr/>
          <p:nvPr/>
        </p:nvSpPr>
        <p:spPr>
          <a:xfrm>
            <a:off x="6149155" y="556219"/>
            <a:ext cx="1339052" cy="35442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NAGLOWEK</a:t>
            </a: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A68C82A0-3BEF-4339-8112-CA87F09A4140}"/>
              </a:ext>
            </a:extLst>
          </p:cNvPr>
          <p:cNvSpPr/>
          <p:nvPr/>
        </p:nvSpPr>
        <p:spPr>
          <a:xfrm>
            <a:off x="6149155" y="2512333"/>
            <a:ext cx="1339052" cy="37007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PODMIOT2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091FED95-6B06-4440-ADFF-8A2CB72F486A}"/>
              </a:ext>
            </a:extLst>
          </p:cNvPr>
          <p:cNvSpPr/>
          <p:nvPr/>
        </p:nvSpPr>
        <p:spPr>
          <a:xfrm>
            <a:off x="6157691" y="3509554"/>
            <a:ext cx="1339052" cy="30231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PODMIOT3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655C46A4-8720-437E-8763-9050A9A1A999}"/>
              </a:ext>
            </a:extLst>
          </p:cNvPr>
          <p:cNvSpPr/>
          <p:nvPr/>
        </p:nvSpPr>
        <p:spPr>
          <a:xfrm>
            <a:off x="6027852" y="5055665"/>
            <a:ext cx="5267411" cy="6299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endParaRPr lang="pl-PL" sz="160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160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 zawierający dane podmiotu upoważnionego np. organu egzekucyjnego</a:t>
            </a:r>
          </a:p>
          <a:p>
            <a:pPr algn="just"/>
            <a:endParaRPr lang="pl-PL" sz="160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612B19F3-7B9C-4C9C-93D7-E330095CC721}"/>
              </a:ext>
            </a:extLst>
          </p:cNvPr>
          <p:cNvSpPr/>
          <p:nvPr/>
        </p:nvSpPr>
        <p:spPr>
          <a:xfrm>
            <a:off x="6138946" y="4764406"/>
            <a:ext cx="2602605" cy="35521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PODMIOTUPOWAZNIONY</a:t>
            </a:r>
          </a:p>
        </p:txBody>
      </p:sp>
      <p:pic>
        <p:nvPicPr>
          <p:cNvPr id="19" name="Obraz 6">
            <a:extLst>
              <a:ext uri="{FF2B5EF4-FFF2-40B4-BE49-F238E27FC236}">
                <a16:creationId xmlns:a16="http://schemas.microsoft.com/office/drawing/2014/main" id="{A59983AD-7FD4-4E99-8032-AABD6D9C6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37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8BBEAE28-C6C5-4F1E-943C-56B5B386C715}"/>
              </a:ext>
            </a:extLst>
          </p:cNvPr>
          <p:cNvSpPr/>
          <p:nvPr/>
        </p:nvSpPr>
        <p:spPr>
          <a:xfrm>
            <a:off x="5607859" y="5074529"/>
            <a:ext cx="5400600" cy="80274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załącznik do faktury (funkcjonalność dostępna tylko po zgłoszeniu w e-US)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5DB4B2BF-8468-4C1D-9728-5F683FF2B194}"/>
              </a:ext>
            </a:extLst>
          </p:cNvPr>
          <p:cNvSpPr/>
          <p:nvPr/>
        </p:nvSpPr>
        <p:spPr>
          <a:xfrm>
            <a:off x="5607859" y="3774331"/>
            <a:ext cx="5400600" cy="80274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stopkę faktury np. nr KRS, wartość kapitału zakładowego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C2DF4E95-4E92-4B28-9360-59B07B7930E3}"/>
              </a:ext>
            </a:extLst>
          </p:cNvPr>
          <p:cNvSpPr/>
          <p:nvPr/>
        </p:nvSpPr>
        <p:spPr>
          <a:xfrm>
            <a:off x="5607859" y="1060840"/>
            <a:ext cx="5400600" cy="21602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	</a:t>
            </a:r>
          </a:p>
          <a:p>
            <a:pPr algn="just"/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element zawierający szczegółowe dane dotyczące   transakcji dokumentowanej fakturą, m.in.: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numer faktury nadany przez podatnika,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data sprzedaży,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dane kwotowe (m.in. netto, VAT, kwota należności ogółem, stawka),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pozycje faktury</a:t>
            </a:r>
          </a:p>
          <a:p>
            <a:r>
              <a:rPr lang="pl-PL" sz="1603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	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27448" y="908720"/>
            <a:ext cx="4104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Wzór 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-Faktury FA(3)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B467F3E9-5187-4A5E-A49A-B6B0086B9D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271464" y="1628362"/>
            <a:ext cx="4104456" cy="3873581"/>
          </a:xfrm>
          <a:prstGeom prst="rect">
            <a:avLst/>
          </a:prstGeom>
        </p:spPr>
      </p:pic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BF256E1A-39A4-4D40-ACDA-81549AC1017E}"/>
              </a:ext>
            </a:extLst>
          </p:cNvPr>
          <p:cNvSpPr/>
          <p:nvPr/>
        </p:nvSpPr>
        <p:spPr>
          <a:xfrm>
            <a:off x="5861708" y="873216"/>
            <a:ext cx="1339052" cy="30207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FA</a:t>
            </a: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A68C82A0-3BEF-4339-8112-CA87F09A4140}"/>
              </a:ext>
            </a:extLst>
          </p:cNvPr>
          <p:cNvSpPr/>
          <p:nvPr/>
        </p:nvSpPr>
        <p:spPr>
          <a:xfrm>
            <a:off x="5861708" y="3574101"/>
            <a:ext cx="1339052" cy="2888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STOPKA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091FED95-6B06-4440-ADFF-8A2CB72F486A}"/>
              </a:ext>
            </a:extLst>
          </p:cNvPr>
          <p:cNvSpPr/>
          <p:nvPr/>
        </p:nvSpPr>
        <p:spPr>
          <a:xfrm>
            <a:off x="5861708" y="4823547"/>
            <a:ext cx="1339052" cy="33095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403" b="1" dirty="0">
                <a:solidFill>
                  <a:schemeClr val="bg1"/>
                </a:solidFill>
                <a:latin typeface="Lato" panose="020F0502020204030203" pitchFamily="34" charset="-18"/>
              </a:rPr>
              <a:t>ZALACZNIK</a:t>
            </a:r>
          </a:p>
        </p:txBody>
      </p:sp>
      <p:pic>
        <p:nvPicPr>
          <p:cNvPr id="10" name="Obraz 6">
            <a:extLst>
              <a:ext uri="{FF2B5EF4-FFF2-40B4-BE49-F238E27FC236}">
                <a16:creationId xmlns:a16="http://schemas.microsoft.com/office/drawing/2014/main" id="{0CAC5CDB-D9BE-423C-8DE4-E234D67E6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4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70010B80-FBDD-C944-8F46-0A8C3D714086}"/>
              </a:ext>
            </a:extLst>
          </p:cNvPr>
          <p:cNvSpPr txBox="1"/>
          <p:nvPr/>
        </p:nvSpPr>
        <p:spPr>
          <a:xfrm>
            <a:off x="479376" y="1412776"/>
            <a:ext cx="7128792" cy="484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4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Kluczową zmianą struktury logicznej  FA(3) jest dodanie elementu „</a:t>
            </a:r>
            <a:r>
              <a:rPr lang="pl-PL" sz="2200" dirty="0" err="1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Zalacznik</a:t>
            </a: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” pozwalającego </a:t>
            </a:r>
            <a:b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(po dokonaniu zgłoszenia w e-Urzędzie Skarbowym), na przesyłanie wraz z fakturą danych zawartych w załączniku.</a:t>
            </a:r>
          </a:p>
          <a:p>
            <a:pPr marL="342900" indent="-342900">
              <a:lnSpc>
                <a:spcPts val="34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Element „</a:t>
            </a:r>
            <a:r>
              <a:rPr lang="pl-PL" sz="2200" dirty="0" err="1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Zalacznik</a:t>
            </a: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” to część struktury logicznej FA(3)</a:t>
            </a:r>
          </a:p>
          <a:p>
            <a:pPr marL="342900" indent="-342900">
              <a:lnSpc>
                <a:spcPts val="34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KSeF nie będą przyjmowane załączniki </a:t>
            </a:r>
            <a:b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postaci osobnych plików np. pdf, jpg, xls.</a:t>
            </a:r>
            <a:b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22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3400"/>
              </a:lnSpc>
            </a:pP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24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DBF2CA10-AADE-4479-BCBA-A55CF0B55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044" y="1340768"/>
            <a:ext cx="4773956" cy="4386262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5B93E9EF-1C1A-4142-B988-A1F2150E4C25}"/>
              </a:ext>
            </a:extLst>
          </p:cNvPr>
          <p:cNvSpPr txBox="1"/>
          <p:nvPr/>
        </p:nvSpPr>
        <p:spPr>
          <a:xfrm>
            <a:off x="1183541" y="714325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Struktura e-Faktury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3D2BCEFD-2FB8-4262-B0C2-6E1F2D126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97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70010B80-FBDD-C944-8F46-0A8C3D714086}"/>
              </a:ext>
            </a:extLst>
          </p:cNvPr>
          <p:cNvSpPr txBox="1"/>
          <p:nvPr/>
        </p:nvSpPr>
        <p:spPr>
          <a:xfrm>
            <a:off x="2855640" y="1916832"/>
            <a:ext cx="7464989" cy="3536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  <a:buClr>
                <a:srgbClr val="FF0000"/>
              </a:buClr>
            </a:pPr>
            <a:r>
              <a:rPr lang="pl-PL" sz="2400" b="1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Zapoznaj się 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z </a:t>
            </a:r>
            <a:r>
              <a:rPr lang="pl-PL" sz="2400" b="1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ustrukturyzowanym wzorem faktury (XML)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.</a:t>
            </a:r>
          </a:p>
          <a:p>
            <a:pPr>
              <a:lnSpc>
                <a:spcPts val="3400"/>
              </a:lnSpc>
              <a:buClr>
                <a:srgbClr val="FF0000"/>
              </a:buClr>
            </a:pP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Faktury notarialne muszą zawierać wszystkie </a:t>
            </a:r>
            <a:r>
              <a:rPr lang="pl-PL" sz="2400" b="1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obligatoryjne elementy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 </a:t>
            </a:r>
            <a:r>
              <a:rPr lang="pl-PL" sz="2400" b="0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wymagane w ustawie o VAT 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oraz być zgodne z wymogami </a:t>
            </a:r>
            <a:r>
              <a:rPr lang="pl-PL" sz="2400" b="0" i="0" dirty="0" err="1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KSeF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.</a:t>
            </a:r>
            <a:br>
              <a:rPr lang="pl-PL" sz="22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22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3400"/>
              </a:lnSpc>
            </a:pP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sz="24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5B93E9EF-1C1A-4142-B988-A1F2150E4C25}"/>
              </a:ext>
            </a:extLst>
          </p:cNvPr>
          <p:cNvSpPr txBox="1"/>
          <p:nvPr/>
        </p:nvSpPr>
        <p:spPr>
          <a:xfrm>
            <a:off x="831458" y="796012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Struktura e-Faktury</a:t>
            </a:r>
          </a:p>
        </p:txBody>
      </p:sp>
      <p:pic>
        <p:nvPicPr>
          <p:cNvPr id="5" name="Grafika 4" descr="Schowek z wypełnieniem pełnym">
            <a:extLst>
              <a:ext uri="{FF2B5EF4-FFF2-40B4-BE49-F238E27FC236}">
                <a16:creationId xmlns:a16="http://schemas.microsoft.com/office/drawing/2014/main" id="{986D2154-B9FE-4A3E-BD2D-B31973A94E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347" y="2060848"/>
            <a:ext cx="1720048" cy="1720048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7C4A82A3-81A5-48B3-9A07-DDEDA624F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83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Rodzaje faktur obsługiwanych w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DA85A307-5FD7-43B5-814D-D131E0786FE4}"/>
              </a:ext>
            </a:extLst>
          </p:cNvPr>
          <p:cNvSpPr/>
          <p:nvPr/>
        </p:nvSpPr>
        <p:spPr>
          <a:xfrm>
            <a:off x="4464057" y="2924945"/>
            <a:ext cx="2879509" cy="129614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b="1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FAKTURY OBSŁUGIWANE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b="1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W KS</a:t>
            </a:r>
            <a:r>
              <a:rPr lang="pl-PL" altLang="pl-PL" b="1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</a:t>
            </a:r>
            <a:r>
              <a:rPr lang="pl-PL" altLang="pl-PL" b="1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FE2614D0-B66B-4776-AEB2-F09DDD16B8D7}"/>
              </a:ext>
            </a:extLst>
          </p:cNvPr>
          <p:cNvSpPr/>
          <p:nvPr/>
        </p:nvSpPr>
        <p:spPr>
          <a:xfrm>
            <a:off x="4564568" y="1601978"/>
            <a:ext cx="2630003" cy="103493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PODSTAWOWA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29148E4E-BBDD-4F5E-85C1-29C646EFA5B9}"/>
              </a:ext>
            </a:extLst>
          </p:cNvPr>
          <p:cNvSpPr/>
          <p:nvPr/>
        </p:nvSpPr>
        <p:spPr>
          <a:xfrm>
            <a:off x="7717829" y="1941072"/>
            <a:ext cx="2630003" cy="103493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ZALICZKOWA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AA1E92A9-ECAC-463C-B2A4-E49C56FAB2F7}"/>
              </a:ext>
            </a:extLst>
          </p:cNvPr>
          <p:cNvSpPr/>
          <p:nvPr/>
        </p:nvSpPr>
        <p:spPr>
          <a:xfrm>
            <a:off x="1411306" y="1941072"/>
            <a:ext cx="2630004" cy="98387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UPROSZCZONA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8AB79DC9-6115-4759-9118-9D6BADE7728C}"/>
              </a:ext>
            </a:extLst>
          </p:cNvPr>
          <p:cNvSpPr/>
          <p:nvPr/>
        </p:nvSpPr>
        <p:spPr>
          <a:xfrm>
            <a:off x="1411306" y="3284985"/>
            <a:ext cx="2630004" cy="93610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KORYGUJĄCA</a:t>
            </a: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1D1BBB33-4226-4DBE-9112-BE715CBD17E5}"/>
              </a:ext>
            </a:extLst>
          </p:cNvPr>
          <p:cNvSpPr/>
          <p:nvPr/>
        </p:nvSpPr>
        <p:spPr>
          <a:xfrm>
            <a:off x="7717829" y="3207871"/>
            <a:ext cx="2630003" cy="10132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ROZLICZAJĄCA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367FB25A-443E-43C7-B85B-1504D6ABA76F}"/>
              </a:ext>
            </a:extLst>
          </p:cNvPr>
          <p:cNvSpPr/>
          <p:nvPr/>
        </p:nvSpPr>
        <p:spPr>
          <a:xfrm>
            <a:off x="2351584" y="4540630"/>
            <a:ext cx="3240360" cy="109656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 KORYGUJĄCA FAKTURĘ ZALICZKOWĄ</a:t>
            </a: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AFAF9A75-0FFA-4811-BB78-EAAF040DBB8E}"/>
              </a:ext>
            </a:extLst>
          </p:cNvPr>
          <p:cNvSpPr/>
          <p:nvPr/>
        </p:nvSpPr>
        <p:spPr>
          <a:xfrm>
            <a:off x="6168008" y="4540630"/>
            <a:ext cx="3240358" cy="109656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FAKTURA KORYGUJĄCA FAKTURĘ ROZLICZAJĄCĄ</a:t>
            </a:r>
          </a:p>
        </p:txBody>
      </p:sp>
      <p:pic>
        <p:nvPicPr>
          <p:cNvPr id="14" name="Obraz 6">
            <a:extLst>
              <a:ext uri="{FF2B5EF4-FFF2-40B4-BE49-F238E27FC236}">
                <a16:creationId xmlns:a16="http://schemas.microsoft.com/office/drawing/2014/main" id="{255F0893-E59C-4B07-91ED-39C92E72D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4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Dokumenty nieobsługiwane w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DA85A307-5FD7-43B5-814D-D131E0786FE4}"/>
              </a:ext>
            </a:extLst>
          </p:cNvPr>
          <p:cNvSpPr/>
          <p:nvPr/>
        </p:nvSpPr>
        <p:spPr>
          <a:xfrm>
            <a:off x="4605453" y="2690617"/>
            <a:ext cx="2512937" cy="129614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b="1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DOKUMENTY NIEOBSŁUGIWANE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b="1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W KS</a:t>
            </a:r>
            <a:r>
              <a:rPr lang="pl-PL" altLang="pl-PL" b="1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e</a:t>
            </a:r>
            <a:r>
              <a:rPr lang="pl-PL" altLang="pl-PL" b="1" dirty="0">
                <a:solidFill>
                  <a:schemeClr val="bg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4A8AE6A3-6E35-4F5E-9EB8-11E3FCEDFD0D}"/>
              </a:ext>
            </a:extLst>
          </p:cNvPr>
          <p:cNvSpPr/>
          <p:nvPr/>
        </p:nvSpPr>
        <p:spPr>
          <a:xfrm>
            <a:off x="3215680" y="1537780"/>
            <a:ext cx="2404800" cy="88310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FAKTURY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WEWNĘTRZNE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812E3F0B-932A-4EDC-80FD-D318C56DA587}"/>
              </a:ext>
            </a:extLst>
          </p:cNvPr>
          <p:cNvSpPr/>
          <p:nvPr/>
        </p:nvSpPr>
        <p:spPr>
          <a:xfrm>
            <a:off x="1785347" y="2888178"/>
            <a:ext cx="2404799" cy="98980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NOTY UZNANIOWE</a:t>
            </a:r>
          </a:p>
        </p:txBody>
      </p:sp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8D9B6E10-831F-4390-B9B4-F00438A06636}"/>
              </a:ext>
            </a:extLst>
          </p:cNvPr>
          <p:cNvSpPr/>
          <p:nvPr/>
        </p:nvSpPr>
        <p:spPr>
          <a:xfrm>
            <a:off x="6096000" y="4190943"/>
            <a:ext cx="2736304" cy="94615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DOWODY  WEWNĘTRZNE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374F955D-256C-4F4F-9CB0-A70E4C30C16A}"/>
              </a:ext>
            </a:extLst>
          </p:cNvPr>
          <p:cNvSpPr/>
          <p:nvPr/>
        </p:nvSpPr>
        <p:spPr>
          <a:xfrm>
            <a:off x="7503092" y="2833052"/>
            <a:ext cx="2512937" cy="101127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FAKTURY  PRO FORMA</a:t>
            </a:r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FD530488-C0B4-4B69-9E88-018A916B39FB}"/>
              </a:ext>
            </a:extLst>
          </p:cNvPr>
          <p:cNvSpPr/>
          <p:nvPr/>
        </p:nvSpPr>
        <p:spPr>
          <a:xfrm>
            <a:off x="3215680" y="4253988"/>
            <a:ext cx="2404799" cy="88310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NOTY OBCIĄŻENIOWE</a:t>
            </a:r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A0FABD8C-4618-4870-8BE7-EA0267B214CF}"/>
              </a:ext>
            </a:extLst>
          </p:cNvPr>
          <p:cNvSpPr/>
          <p:nvPr/>
        </p:nvSpPr>
        <p:spPr>
          <a:xfrm>
            <a:off x="6096000" y="1533135"/>
            <a:ext cx="3456384" cy="88310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RACHUNKI W ROZUMIENIU ART. 87 ORDYNACJI PODATKOWEJ</a:t>
            </a:r>
          </a:p>
        </p:txBody>
      </p:sp>
      <p:pic>
        <p:nvPicPr>
          <p:cNvPr id="10" name="Obraz 6">
            <a:extLst>
              <a:ext uri="{FF2B5EF4-FFF2-40B4-BE49-F238E27FC236}">
                <a16:creationId xmlns:a16="http://schemas.microsoft.com/office/drawing/2014/main" id="{568C1D31-FBA7-4839-AA3A-C411BB4DC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0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Dokumenty nieobsługiwane w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49FEEE3-F5CB-40D6-AA5D-EA2AA601B570}"/>
              </a:ext>
            </a:extLst>
          </p:cNvPr>
          <p:cNvSpPr txBox="1"/>
          <p:nvPr/>
        </p:nvSpPr>
        <p:spPr>
          <a:xfrm>
            <a:off x="2783632" y="2279243"/>
            <a:ext cx="79928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altLang="pl-PL" sz="2400" dirty="0" err="1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KSeF</a:t>
            </a:r>
            <a:r>
              <a:rPr lang="pl-PL" altLang="pl-PL" sz="24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 nie przewiduje możliwości przesyłania w systemie plików w formacie PDF .</a:t>
            </a:r>
          </a:p>
          <a:p>
            <a:pPr algn="just"/>
            <a:r>
              <a:rPr lang="pl-PL" altLang="pl-PL" sz="2400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Ustal wewnętrznie</a:t>
            </a:r>
            <a:r>
              <a:rPr lang="pl-PL" altLang="pl-PL" sz="24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, jak i poza </a:t>
            </a:r>
            <a:r>
              <a:rPr lang="pl-PL" altLang="pl-PL" sz="2400" dirty="0" err="1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KSeF</a:t>
            </a:r>
            <a:r>
              <a:rPr lang="pl-PL" altLang="pl-PL" sz="24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 będziesz przekazywać ewentualne załączniki do faktur (jeśli są konieczne).</a:t>
            </a:r>
            <a:endParaRPr lang="pl-PL" sz="2400" dirty="0"/>
          </a:p>
        </p:txBody>
      </p:sp>
      <p:pic>
        <p:nvPicPr>
          <p:cNvPr id="12" name="Grafika 11" descr="Schowek z wypełnieniem pełnym">
            <a:extLst>
              <a:ext uri="{FF2B5EF4-FFF2-40B4-BE49-F238E27FC236}">
                <a16:creationId xmlns:a16="http://schemas.microsoft.com/office/drawing/2014/main" id="{B50ECC99-CC32-4B6F-919C-44D9B6797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1255" y="2204049"/>
            <a:ext cx="1720048" cy="1720048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1AB98CBE-CE99-41B1-A2B4-0461C1E51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5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975AB22-CE3E-48FA-9F13-1D9325E07A3E}"/>
              </a:ext>
            </a:extLst>
          </p:cNvPr>
          <p:cNvSpPr txBox="1"/>
          <p:nvPr/>
        </p:nvSpPr>
        <p:spPr>
          <a:xfrm>
            <a:off x="551384" y="703002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Wersja obowiązkowa KSeF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68D1ED5-37DD-40AD-A6D6-3E667EEC4A3C}"/>
              </a:ext>
            </a:extLst>
          </p:cNvPr>
          <p:cNvSpPr txBox="1"/>
          <p:nvPr/>
        </p:nvSpPr>
        <p:spPr>
          <a:xfrm>
            <a:off x="1415480" y="1412776"/>
            <a:ext cx="11008459" cy="4755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Aft>
                <a:spcPts val="1200"/>
              </a:spcAft>
            </a:pPr>
            <a:r>
              <a:rPr lang="pl-PL" sz="24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Wdrożenie KS</a:t>
            </a: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4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likwiduje:</a:t>
            </a:r>
          </a:p>
          <a:p>
            <a:pPr marL="342900" indent="-342900">
              <a:lnSpc>
                <a:spcPts val="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Noty korygujące 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KSeF zminimalizuje ryzyko błędów;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przypadku błędów wystawca będzie obowiązany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korekty faktury. </a:t>
            </a:r>
          </a:p>
          <a:p>
            <a:pPr marL="342900" indent="-342900">
              <a:lnSpc>
                <a:spcPts val="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Duplikaty faktur 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faktury będą dostępne online w KSeF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dla obu stron transakcji przez 10 lat.</a:t>
            </a:r>
          </a:p>
          <a:p>
            <a:pPr marL="342900" indent="-342900">
              <a:lnSpc>
                <a:spcPts val="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Potoczne „anulowanie faktury” 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– wysłanie faktury do KSeF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oznacza jej wystawienie. „Wycofanie” błędnie wystawionej faktury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wymaga korekty.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Skorygowanie faktury „do zera” będzie dopuszczalne jedynie w wyjątkowych przypadkach.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433D3A2C-6B0C-448F-936F-E4561FF79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96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035309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Kto otrzyma fakturę w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D694A4B-7898-47F9-AC95-2BEC01E230D0}"/>
              </a:ext>
            </a:extLst>
          </p:cNvPr>
          <p:cNvSpPr txBox="1"/>
          <p:nvPr/>
        </p:nvSpPr>
        <p:spPr>
          <a:xfrm>
            <a:off x="4721178" y="2372522"/>
            <a:ext cx="2854409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cs typeface="Arial" panose="020B0604020202020204" pitchFamily="34" charset="0"/>
              </a:rPr>
              <a:t>Faktura wystawiona w KSeF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5577FFA-3507-4AAD-8A11-FD044B02BFEB}"/>
              </a:ext>
            </a:extLst>
          </p:cNvPr>
          <p:cNvSpPr/>
          <p:nvPr/>
        </p:nvSpPr>
        <p:spPr>
          <a:xfrm>
            <a:off x="4863257" y="1591234"/>
            <a:ext cx="2520280" cy="78980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SPRZEDAWCA</a:t>
            </a: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A34C1E8D-BDCB-4061-81C9-9D561DF33B4C}"/>
              </a:ext>
            </a:extLst>
          </p:cNvPr>
          <p:cNvSpPr/>
          <p:nvPr/>
        </p:nvSpPr>
        <p:spPr>
          <a:xfrm>
            <a:off x="1208934" y="2542234"/>
            <a:ext cx="3014857" cy="275897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NABYWCA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Fakturę wystawioną w KSeF otrzymuje w systemie  nabywca, o ile w dokumencie został uwzględniony jego identyfikator podatkowy NIP.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71BDD57B-1BC2-4E6B-B46D-A1E5BC761E18}"/>
              </a:ext>
            </a:extLst>
          </p:cNvPr>
          <p:cNvSpPr/>
          <p:nvPr/>
        </p:nvSpPr>
        <p:spPr>
          <a:xfrm>
            <a:off x="4667631" y="3506864"/>
            <a:ext cx="3156561" cy="25144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PODMIOT TRZECI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NP. FAKTOR, PŁATNIK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altLang="pl-PL" b="1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Fakturę w KSeF poza nabywcą otrzyma również podmiot trzeci związany z fakturą, o ile został na niej wskazany jego NIP lub </a:t>
            </a:r>
            <a:r>
              <a:rPr kumimoji="0" lang="pl-PL" altLang="pl-PL" sz="16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IDWew</a:t>
            </a:r>
            <a:r>
              <a:rPr kumimoji="0" lang="pl-PL" altLang="pl-PL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FE460E7F-8564-4C37-8E03-3A80E695333D}"/>
              </a:ext>
            </a:extLst>
          </p:cNvPr>
          <p:cNvSpPr/>
          <p:nvPr/>
        </p:nvSpPr>
        <p:spPr>
          <a:xfrm>
            <a:off x="8214485" y="2537225"/>
            <a:ext cx="3014856" cy="290800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PODMIOT UPOWAŻNIONY NP. KOMORNIK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altLang="pl-PL" b="1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Fakturę w KSeF otrzyma poza nabywcą podmiot upoważniony, będący wystawcą faktury, którego NIP zostanie wskazany w fakturze.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Strzałka: w prawo 16">
            <a:extLst>
              <a:ext uri="{FF2B5EF4-FFF2-40B4-BE49-F238E27FC236}">
                <a16:creationId xmlns:a16="http://schemas.microsoft.com/office/drawing/2014/main" id="{87636014-3B0A-40D5-84A4-FCBDD8090D77}"/>
              </a:ext>
            </a:extLst>
          </p:cNvPr>
          <p:cNvSpPr/>
          <p:nvPr/>
        </p:nvSpPr>
        <p:spPr>
          <a:xfrm rot="8564088">
            <a:off x="4093931" y="2053353"/>
            <a:ext cx="400109" cy="24086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trzałka: w prawo 17">
            <a:extLst>
              <a:ext uri="{FF2B5EF4-FFF2-40B4-BE49-F238E27FC236}">
                <a16:creationId xmlns:a16="http://schemas.microsoft.com/office/drawing/2014/main" id="{2AC6184C-7884-4ADC-A7CD-652D1204BB1C}"/>
              </a:ext>
            </a:extLst>
          </p:cNvPr>
          <p:cNvSpPr/>
          <p:nvPr/>
        </p:nvSpPr>
        <p:spPr>
          <a:xfrm rot="5400000">
            <a:off x="5923342" y="2939834"/>
            <a:ext cx="400109" cy="24086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Strzałka: w prawo 18">
            <a:extLst>
              <a:ext uri="{FF2B5EF4-FFF2-40B4-BE49-F238E27FC236}">
                <a16:creationId xmlns:a16="http://schemas.microsoft.com/office/drawing/2014/main" id="{B2ED2E2F-DA44-469C-8C79-8CF454B5EEBD}"/>
              </a:ext>
            </a:extLst>
          </p:cNvPr>
          <p:cNvSpPr/>
          <p:nvPr/>
        </p:nvSpPr>
        <p:spPr>
          <a:xfrm rot="2131995">
            <a:off x="7803383" y="2111205"/>
            <a:ext cx="400109" cy="24086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Obraz 6">
            <a:extLst>
              <a:ext uri="{FF2B5EF4-FFF2-40B4-BE49-F238E27FC236}">
                <a16:creationId xmlns:a16="http://schemas.microsoft.com/office/drawing/2014/main" id="{472062D0-97CD-45B6-B8B7-FC7D16BF2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34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1199456" y="692696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Zakres tematów omawianych na spotkaniu: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191ACD5-11E8-4E41-BA91-843C774DCF5E}"/>
              </a:ext>
            </a:extLst>
          </p:cNvPr>
          <p:cNvSpPr txBox="1"/>
          <p:nvPr/>
        </p:nvSpPr>
        <p:spPr>
          <a:xfrm>
            <a:off x="1271588" y="1660791"/>
            <a:ext cx="9936980" cy="5718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Czym jest KS</a:t>
            </a:r>
            <a:r>
              <a:rPr lang="pl-PL" sz="2800" b="1" spc="3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i jakie korzyści przyniesie jego wdrożenie,</a:t>
            </a:r>
          </a:p>
          <a:p>
            <a:pPr marL="285750" indent="-285750" algn="just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ustrukturyzowane</a:t>
            </a:r>
          </a:p>
          <a:p>
            <a:pPr marL="285750" indent="-285750" algn="just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wstawić i odbierać faktury w KS</a:t>
            </a:r>
            <a:r>
              <a:rPr lang="pl-PL" sz="2800" b="1" spc="3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</a:t>
            </a:r>
          </a:p>
          <a:p>
            <a:pPr marL="285750" indent="-285750" algn="just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Terminy i etapy wdrożenia KS</a:t>
            </a:r>
            <a:r>
              <a:rPr lang="pl-PL" sz="2800" b="1" spc="3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F,</a:t>
            </a:r>
          </a:p>
          <a:p>
            <a:pPr marL="285750" indent="-285750" algn="just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i sposoby nadawania uprawnień w KS</a:t>
            </a:r>
            <a:r>
              <a:rPr lang="pl-PL" sz="2800" b="1" spc="3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285750" indent="-285750" algn="just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800" b="1" spc="3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Tryby offline wystawiania faktur</a:t>
            </a:r>
          </a:p>
          <a:p>
            <a:pPr marL="285750" indent="-285750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endParaRPr lang="pl-PL" sz="2800" b="1" spc="3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45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endParaRPr lang="pl-PL" sz="2800" b="1" spc="3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F10BDEC3-EC80-4E4E-BA5E-0A9624A0A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27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80E920F8-B03A-43CD-BB03-62891BDB3FBA}"/>
              </a:ext>
            </a:extLst>
          </p:cNvPr>
          <p:cNvSpPr txBox="1"/>
          <p:nvPr/>
        </p:nvSpPr>
        <p:spPr>
          <a:xfrm>
            <a:off x="1183541" y="713556"/>
            <a:ext cx="10001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>
                <a:ea typeface="Open Sans Extrabold" panose="020B0606030504020204" pitchFamily="34" charset="0"/>
                <a:cs typeface="Open Sans Extrabold" panose="020B0606030504020204" pitchFamily="34" charset="0"/>
              </a:rPr>
              <a:t>Korzyści ze stosowania KS</a:t>
            </a:r>
            <a:r>
              <a:rPr lang="pl-PL" sz="3200" b="1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200" b="1"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  <a:endParaRPr lang="pl-PL" sz="3000"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6BEC8F-0A23-4D36-B264-0632DCB11B99}"/>
              </a:ext>
            </a:extLst>
          </p:cNvPr>
          <p:cNvSpPr txBox="1"/>
          <p:nvPr/>
        </p:nvSpPr>
        <p:spPr>
          <a:xfrm>
            <a:off x="1183541" y="1484784"/>
            <a:ext cx="923293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Możliwość uzyskania zwrotu podatku VAT naliczonego w krótszym terminie (40 dni zamiast standardowych 60 dni),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Brak konieczności samodzielnego przechowywania i archiwizacji większości faktur,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Brak konieczności przygotowywania duplikatów faktur – w KSeF faktura nie zaginie,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Mniejsze ryzyko popełnienia błędów przy wystawianiu faktur,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Możliwość szybkiej zautomatyzowanej wymiany faktur elektronicznych między firmami,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CF1BB3B1-EF04-4D39-804A-CFDFEFB4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85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80E920F8-B03A-43CD-BB03-62891BDB3FBA}"/>
              </a:ext>
            </a:extLst>
          </p:cNvPr>
          <p:cNvSpPr txBox="1"/>
          <p:nvPr/>
        </p:nvSpPr>
        <p:spPr>
          <a:xfrm>
            <a:off x="1183541" y="713556"/>
            <a:ext cx="10001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>
                <a:ea typeface="Open Sans Extrabold" panose="020B0606030504020204" pitchFamily="34" charset="0"/>
                <a:cs typeface="Open Sans Extrabold" panose="020B0606030504020204" pitchFamily="34" charset="0"/>
              </a:rPr>
              <a:t>Korzyści ze stosowania KS</a:t>
            </a:r>
            <a:r>
              <a:rPr lang="pl-PL" sz="3200" b="1">
                <a:solidFill>
                  <a:srgbClr val="FF0000"/>
                </a:solidFill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200" b="1"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  <a:endParaRPr lang="pl-PL" sz="3000">
              <a:latin typeface="Lato Black" panose="020F0A02020204030203" pitchFamily="34" charset="-18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6BEC8F-0A23-4D36-B264-0632DCB11B99}"/>
              </a:ext>
            </a:extLst>
          </p:cNvPr>
          <p:cNvSpPr txBox="1"/>
          <p:nvPr/>
        </p:nvSpPr>
        <p:spPr>
          <a:xfrm>
            <a:off x="1183541" y="1484784"/>
            <a:ext cx="923293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Możliwość automatycznego importowania danych z dokumentów zakupowych do systemu finansowo-księgowego,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Wprowadzenie jednolitego formatu faktury,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Brak obowiązku dostarczania do urzędu faktur, w tym w formie JPK_FA, w trakcie kontroli lub czynności sprawdzających,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Uszczelnienie systemu podatkowego przez domniemanie autentyczności pochodzenia faktury,</a:t>
            </a:r>
          </a:p>
          <a:p>
            <a:pPr marL="342900" indent="-342900"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43A40"/>
                </a:solidFill>
                <a:latin typeface="Lato" panose="020F0502020204030203" pitchFamily="34" charset="-18"/>
              </a:rPr>
              <a:t>Bezpieczeństwo i nienaruszalność danych - gwarancja, że treść faktury znajdującej się w KSeF nie ulegnie zmianie.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4F54CF8A-D034-45FC-825F-7BC061051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1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975AB22-CE3E-48FA-9F13-1D9325E07A3E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W wersji obowiązkowej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F: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68D1ED5-37DD-40AD-A6D6-3E667EEC4A3C}"/>
              </a:ext>
            </a:extLst>
          </p:cNvPr>
          <p:cNvSpPr txBox="1"/>
          <p:nvPr/>
        </p:nvSpPr>
        <p:spPr>
          <a:xfrm>
            <a:off x="1183541" y="1628800"/>
            <a:ext cx="9160932" cy="4216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ustrukturyzowane będą funkcjonować jako podstawowa forma dokumentowania transakcji gospodarczych.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papierowe i elektroniczne pozostaną w obrocie gospodarczym tylko w wyjątkowych przypadkach (np. w trybach awaryjnych).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VAT RR dokumentujące nabycie produktów rolnych od rolników ryczałtowych nie będą objęte obowiązkiem wystawiania w KSeF.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Możliwość wystawienia tych dokumentów będzie dostępna w systemie od 1 kwietnia 2026 r.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AA294543-54EF-43BF-8ED7-EB4BE242B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a 5" descr="Identyfikator pracownika z wypełnieniem pełnym">
            <a:extLst>
              <a:ext uri="{FF2B5EF4-FFF2-40B4-BE49-F238E27FC236}">
                <a16:creationId xmlns:a16="http://schemas.microsoft.com/office/drawing/2014/main" id="{8029F98D-E422-451C-AB54-D1ADF0660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7989" y="605860"/>
            <a:ext cx="1094948" cy="109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2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D1A4319D-327C-4DC2-AD9D-64B3E78AA0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1484784"/>
            <a:ext cx="6264696" cy="4357096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354BADC2-E1FC-4197-9EFD-B74A0F343327}"/>
              </a:ext>
            </a:extLst>
          </p:cNvPr>
          <p:cNvSpPr txBox="1"/>
          <p:nvPr/>
        </p:nvSpPr>
        <p:spPr>
          <a:xfrm>
            <a:off x="1199456" y="739121"/>
            <a:ext cx="614329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nas wyróżnia?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F1B517D-FD96-405F-B5B0-E9ED1206BC09}"/>
              </a:ext>
            </a:extLst>
          </p:cNvPr>
          <p:cNvSpPr txBox="1"/>
          <p:nvPr/>
        </p:nvSpPr>
        <p:spPr>
          <a:xfrm>
            <a:off x="983432" y="1828978"/>
            <a:ext cx="3672408" cy="3200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Zupełność systemu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Autoryzacja bez zakładania kont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 zarządzania uprawnieniami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Zaawansowanie –  2,5 mld faktur rocznie</a:t>
            </a: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46F6E4AA-F7D7-453A-B369-029EAD70F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68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90B2295F-5025-4485-A5E9-D928903B8B61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Kluczowe założenia obligatoryjnego KS</a:t>
            </a:r>
            <a:r>
              <a:rPr lang="pl-PL" sz="3000" b="1">
                <a:solidFill>
                  <a:srgbClr val="FF0000"/>
                </a:solidFill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b="1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F: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AD8588C-0894-4BD1-B24D-DD82E5C4492E}"/>
              </a:ext>
            </a:extLst>
          </p:cNvPr>
          <p:cNvSpPr txBox="1"/>
          <p:nvPr/>
        </p:nvSpPr>
        <p:spPr>
          <a:xfrm>
            <a:off x="1183541" y="1628800"/>
            <a:ext cx="8942364" cy="2139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1 lutego 2026 r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 KSeF stanie się obowiązkowy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dla przedsiębiorców, u których wartość sprzedaży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(wraz z kwotą podatku) przekroczyła w 2024 r. 200 mln zł. 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Od 1 kwietnia 2026 r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. obowiązkowy KSeF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dla wszystkich przedsiębiorców.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23CF66-376D-4905-8CF0-268E307F3063}"/>
              </a:ext>
            </a:extLst>
          </p:cNvPr>
          <p:cNvSpPr txBox="1"/>
          <p:nvPr/>
        </p:nvSpPr>
        <p:spPr>
          <a:xfrm>
            <a:off x="1487488" y="3861048"/>
            <a:ext cx="8064896" cy="1663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b="1" dirty="0">
                <a:solidFill>
                  <a:srgbClr val="FF0000"/>
                </a:solidFill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WAŻNE!</a:t>
            </a:r>
            <a:endParaRPr lang="pl-PL" sz="1800" dirty="0">
              <a:solidFill>
                <a:srgbClr val="FF0000"/>
              </a:solidFill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Termin 1 kwietnia 2026 r. dotyczy wyłącznie obowiązku wystawiania faktur ustrukturyzowanych, a nie ich otrzymywania. Otrzymywanie faktur przy użyciu KSeF będzie obowiązkowe już od 1 lutego 2026 r. (poza przypadkami wyłączonymi ustawowo, gdzie faktura jest przekazana w sposób uzgodniony).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A90061B3-5EF1-4E3B-BB86-0FB75A3BD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a 5" descr="Wstecz z wypełnieniem pełnym">
            <a:extLst>
              <a:ext uri="{FF2B5EF4-FFF2-40B4-BE49-F238E27FC236}">
                <a16:creationId xmlns:a16="http://schemas.microsoft.com/office/drawing/2014/main" id="{820901EA-0C59-40F1-B436-093884F979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754" y="36715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7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2D1BAE8A-AADD-4962-83A2-A133A025BF7E}"/>
              </a:ext>
            </a:extLst>
          </p:cNvPr>
          <p:cNvSpPr txBox="1"/>
          <p:nvPr/>
        </p:nvSpPr>
        <p:spPr>
          <a:xfrm>
            <a:off x="1343472" y="672097"/>
            <a:ext cx="69847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" panose="020F0502020204030203" pitchFamily="34" charset="-18"/>
              </a:rPr>
              <a:t>Wybrane wyłączenia z KS</a:t>
            </a:r>
            <a:r>
              <a:rPr lang="pl-PL" sz="3000" b="1" dirty="0">
                <a:solidFill>
                  <a:srgbClr val="FF0000"/>
                </a:solidFill>
                <a:latin typeface="Lato" panose="020F0502020204030203" pitchFamily="34" charset="-18"/>
              </a:rPr>
              <a:t>e</a:t>
            </a:r>
            <a:r>
              <a:rPr lang="pl-PL" sz="3000" b="1" dirty="0">
                <a:latin typeface="Lato" panose="020F0502020204030203" pitchFamily="34" charset="-18"/>
              </a:rPr>
              <a:t>F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0AD0F361-1944-4C6A-86CA-89662D6CEB5B}"/>
              </a:ext>
            </a:extLst>
          </p:cNvPr>
          <p:cNvSpPr txBox="1"/>
          <p:nvPr/>
        </p:nvSpPr>
        <p:spPr>
          <a:xfrm>
            <a:off x="839416" y="1340768"/>
            <a:ext cx="1022513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rgbClr val="FF0000"/>
              </a:buClr>
            </a:pPr>
            <a:r>
              <a:rPr lang="pl-PL" b="1" i="0" dirty="0">
                <a:effectLst/>
                <a:latin typeface="Lato" panose="020F0502020204030203" pitchFamily="34" charset="-18"/>
              </a:rPr>
              <a:t>Pierwsza grupa </a:t>
            </a:r>
            <a:r>
              <a:rPr lang="pl-PL" b="1" i="0" dirty="0" err="1">
                <a:effectLst/>
                <a:latin typeface="Lato" panose="020F0502020204030203" pitchFamily="34" charset="-18"/>
              </a:rPr>
              <a:t>wyłączeń</a:t>
            </a:r>
            <a:r>
              <a:rPr lang="pl-PL" b="1" i="0" dirty="0">
                <a:effectLst/>
                <a:latin typeface="Lato" panose="020F0502020204030203" pitchFamily="34" charset="-18"/>
              </a:rPr>
              <a:t> z obowiązku wystawiania faktur w KSeF wynika ze statusu stron transakcji. </a:t>
            </a:r>
          </a:p>
          <a:p>
            <a:pPr algn="l"/>
            <a:endParaRPr lang="pl-PL" b="1" dirty="0">
              <a:latin typeface="Lato" panose="020F0502020204030203" pitchFamily="34" charset="-18"/>
            </a:endParaRPr>
          </a:p>
          <a:p>
            <a:pPr algn="l"/>
            <a:r>
              <a:rPr lang="pl-PL" dirty="0">
                <a:latin typeface="Lato" panose="020F0502020204030203" pitchFamily="34" charset="-18"/>
              </a:rPr>
              <a:t>       </a:t>
            </a:r>
            <a:r>
              <a:rPr lang="pl-PL" i="0" dirty="0">
                <a:effectLst/>
                <a:latin typeface="Lato" panose="020F0502020204030203" pitchFamily="34" charset="-18"/>
              </a:rPr>
              <a:t>Wyłączeniem objęte będzie wystawianie faktur:</a:t>
            </a:r>
          </a:p>
          <a:p>
            <a:pPr algn="l"/>
            <a:endParaRPr lang="pl-PL" b="0" i="0" dirty="0">
              <a:effectLst/>
              <a:latin typeface="Lato" panose="020F0502020204030203" pitchFamily="34" charset="-18"/>
            </a:endParaRPr>
          </a:p>
          <a:p>
            <a:pPr marL="285750" indent="-28575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b="0" i="0" dirty="0">
                <a:effectLst/>
                <a:latin typeface="Lato" panose="020F0502020204030203" pitchFamily="34" charset="-18"/>
              </a:rPr>
              <a:t>przez podatników, którzy nie posiadają siedziby działalności gospodarczej ani stałego miejsca prowadzenia działalności gospodarczej na terytorium Polski,</a:t>
            </a:r>
          </a:p>
          <a:p>
            <a:pPr marL="285750" indent="-28575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b="0" i="0" dirty="0">
                <a:effectLst/>
                <a:latin typeface="Lato" panose="020F0502020204030203" pitchFamily="34" charset="-18"/>
              </a:rPr>
              <a:t>przez podatników, którzy nie posiadają siedziby działalności gospodarczej na terytorium kraju, ale posiadają stałe miejsce prowadzenia działalności gospodarczej na terytorium Polski, przy czym to stałe miejsce prowadzenia działalności nie uczestniczy w dostawie towarów lub świadczeniu usług, dla których wystawiono fakturę,</a:t>
            </a:r>
          </a:p>
          <a:p>
            <a:pPr marL="285750" indent="-28575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b="0" i="0" dirty="0">
                <a:effectLst/>
                <a:latin typeface="Lato" panose="020F0502020204030203" pitchFamily="34" charset="-18"/>
              </a:rPr>
              <a:t>na rzecz osoby fizycznej nieprowadzącej działalności gospodarczej.</a:t>
            </a:r>
          </a:p>
          <a:p>
            <a:pPr algn="l"/>
            <a:endParaRPr lang="pl-PL" b="0" i="0" dirty="0">
              <a:solidFill>
                <a:srgbClr val="343A40"/>
              </a:solidFill>
              <a:effectLst/>
              <a:latin typeface="Lato" panose="020F0502020204030203" pitchFamily="34" charset="-18"/>
            </a:endParaRPr>
          </a:p>
          <a:p>
            <a:r>
              <a:rPr lang="pl-PL" b="1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WAŻNE !</a:t>
            </a:r>
          </a:p>
          <a:p>
            <a:r>
              <a:rPr lang="pl-PL" b="1" i="0" dirty="0">
                <a:effectLst/>
                <a:latin typeface="Lato" panose="020F0502020204030203" pitchFamily="34" charset="-18"/>
              </a:rPr>
              <a:t>Pomimo braku obowiązku, podatnicy </a:t>
            </a:r>
            <a:r>
              <a:rPr lang="pl-PL" b="1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będą mogli </a:t>
            </a:r>
            <a:r>
              <a:rPr lang="pl-PL" b="1" i="0" dirty="0">
                <a:effectLst/>
                <a:latin typeface="Lato" panose="020F0502020204030203" pitchFamily="34" charset="-18"/>
              </a:rPr>
              <a:t>wystawiać wyżej wymienione faktury dobrowolnie w KSeF.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3D9E352F-12E8-47AB-ABDD-BC3392378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0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812B2CB7-F135-4DBB-AC87-57950474A159}"/>
              </a:ext>
            </a:extLst>
          </p:cNvPr>
          <p:cNvSpPr txBox="1"/>
          <p:nvPr/>
        </p:nvSpPr>
        <p:spPr>
          <a:xfrm>
            <a:off x="1055440" y="1628800"/>
            <a:ext cx="1058517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000" b="1" i="0" dirty="0">
                <a:effectLst/>
                <a:latin typeface="Lato" panose="020F0502020204030203" pitchFamily="34" charset="-18"/>
              </a:rPr>
              <a:t>Inną grupę stanowią wyłączenia z KSeF obowiązujące </a:t>
            </a:r>
            <a:r>
              <a:rPr lang="pl-PL" sz="2000" b="1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w okresie przejściowym</a:t>
            </a:r>
            <a:r>
              <a:rPr lang="pl-PL" sz="2000" b="1" i="0" dirty="0">
                <a:effectLst/>
                <a:latin typeface="Lato" panose="020F0502020204030203" pitchFamily="34" charset="-18"/>
              </a:rPr>
              <a:t>:</a:t>
            </a:r>
          </a:p>
          <a:p>
            <a:pPr algn="just"/>
            <a:endParaRPr lang="pl-PL" sz="2000" b="0" i="0" dirty="0">
              <a:effectLst/>
              <a:latin typeface="Lato" panose="020F0502020204030203" pitchFamily="34" charset="-18"/>
            </a:endParaRP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b="0" i="0" dirty="0">
                <a:effectLst/>
                <a:latin typeface="Lato" panose="020F0502020204030203" pitchFamily="34" charset="-18"/>
              </a:rPr>
              <a:t>do końca 2026 r. podatnicy obowiązani do wystawiania faktur ustrukturyzowanych będą mogli wystawiać faktury elektroniczne lub faktury w postaci papierowej, jeżeli łączna wartość sprzedaży (wraz z podatkiem) udokumentowana tymi fakturami wystawionymi w danym miesiącu będzie mniejsza lub równa 10 000 zł,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2000" b="0" i="0" dirty="0">
                <a:effectLst/>
                <a:latin typeface="Lato" panose="020F0502020204030203" pitchFamily="34" charset="-18"/>
              </a:rPr>
              <a:t>do końca 2026 r. podatnicy obowiązani do wystawiania faktur ustrukturyzowanych będą mogli wystawiać faktury elektroniczne lub faktury w postaci papierowej przy zastosowaniu kas rejestrujących i paragony fiskalne uznane za faktury (do 450 zł).</a:t>
            </a:r>
          </a:p>
          <a:p>
            <a:pPr algn="l"/>
            <a:endParaRPr lang="pl-PL" b="0" i="0" dirty="0">
              <a:solidFill>
                <a:srgbClr val="343A40"/>
              </a:solidFill>
              <a:effectLst/>
              <a:latin typeface="Lato" panose="020F0502020204030203" pitchFamily="34" charset="-18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51E25C4-3E7B-4C95-BB27-F02C2C00EA3D}"/>
              </a:ext>
            </a:extLst>
          </p:cNvPr>
          <p:cNvSpPr txBox="1"/>
          <p:nvPr/>
        </p:nvSpPr>
        <p:spPr>
          <a:xfrm>
            <a:off x="983432" y="764704"/>
            <a:ext cx="88569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b="1" dirty="0">
                <a:latin typeface="Lato" panose="020F0502020204030203" pitchFamily="34" charset="-18"/>
              </a:rPr>
              <a:t>Przepisy epizodyczne wyłączające KS</a:t>
            </a:r>
            <a:r>
              <a:rPr lang="pl-PL" sz="3000" b="1" dirty="0">
                <a:solidFill>
                  <a:srgbClr val="FF0000"/>
                </a:solidFill>
                <a:latin typeface="Lato" panose="020F0502020204030203" pitchFamily="34" charset="-18"/>
              </a:rPr>
              <a:t>e</a:t>
            </a:r>
            <a:r>
              <a:rPr lang="pl-PL" sz="3000" b="1" dirty="0">
                <a:latin typeface="Lato" panose="020F0502020204030203" pitchFamily="34" charset="-18"/>
              </a:rPr>
              <a:t>F 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47B4AFAF-2908-43D9-8074-F1898FE34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13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90B2295F-5025-4485-A5E9-D928903B8B61}"/>
              </a:ext>
            </a:extLst>
          </p:cNvPr>
          <p:cNvSpPr txBox="1"/>
          <p:nvPr/>
        </p:nvSpPr>
        <p:spPr>
          <a:xfrm>
            <a:off x="1183541" y="714053"/>
            <a:ext cx="8942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Dodatkowe odroczenia w KS</a:t>
            </a:r>
            <a:r>
              <a:rPr lang="pl-PL" sz="3000" b="1" dirty="0">
                <a:solidFill>
                  <a:srgbClr val="FF0000"/>
                </a:solidFill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b="1" dirty="0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 o charakterze przejściowym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AD8588C-0894-4BD1-B24D-DD82E5C4492E}"/>
              </a:ext>
            </a:extLst>
          </p:cNvPr>
          <p:cNvSpPr txBox="1"/>
          <p:nvPr/>
        </p:nvSpPr>
        <p:spPr>
          <a:xfrm>
            <a:off x="1183541" y="2132856"/>
            <a:ext cx="9160931" cy="2831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</a:pPr>
            <a:r>
              <a:rPr lang="pl-PL" sz="2400" b="1" dirty="0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Do 31.12.2026 r. </a:t>
            </a: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odracza się </a:t>
            </a:r>
            <a:r>
              <a:rPr lang="pl-PL" sz="2400" b="1" dirty="0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:</a:t>
            </a:r>
            <a:endParaRPr lang="pl-PL" sz="24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Wprowadzenie kar za niestosowanie KSeF,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Obowiązek podawania numeru KSeF w przelewach </a:t>
            </a:r>
            <a:b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 faktury między czynnymi podatnikami VAT,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Obowiązek wskazywania numeru KSeF w przypadku zapłaty w ramach mechanizmu podzielonej płatności (MPP), 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99824686-BCF7-4B89-A597-DA3CE0167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99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1199457" y="1052736"/>
            <a:ext cx="828092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pl-PL" altLang="pl-PL" sz="3000" b="1" dirty="0">
                <a:latin typeface="Lato Black" panose="020F0A02020204030203" pitchFamily="34" charset="-18"/>
                <a:cs typeface="Open Sans" panose="020B0606030504020204" pitchFamily="34" charset="0"/>
              </a:rPr>
              <a:t>Plan wdrożenia KS</a:t>
            </a:r>
            <a:r>
              <a:rPr lang="pl-PL" altLang="pl-PL" sz="3000" b="1" dirty="0">
                <a:solidFill>
                  <a:srgbClr val="C00000"/>
                </a:solidFill>
                <a:latin typeface="Lato Black" panose="020F0A02020204030203" pitchFamily="34" charset="-18"/>
                <a:cs typeface="Open Sans" panose="020B0606030504020204" pitchFamily="34" charset="0"/>
              </a:rPr>
              <a:t>e</a:t>
            </a:r>
            <a:r>
              <a:rPr lang="pl-PL" altLang="pl-PL" sz="3000" b="1" dirty="0">
                <a:latin typeface="Lato Black" panose="020F0A02020204030203" pitchFamily="34" charset="-18"/>
                <a:cs typeface="Open Sans" panose="020B0606030504020204" pitchFamily="34" charset="0"/>
              </a:rPr>
              <a:t>F w wersji obligatoryjnej</a:t>
            </a:r>
          </a:p>
          <a:p>
            <a:pPr>
              <a:spcBef>
                <a:spcPct val="0"/>
              </a:spcBef>
            </a:pPr>
            <a:r>
              <a:rPr lang="pl-PL" altLang="pl-PL" sz="3200" b="1" dirty="0"/>
              <a:t>Kalendarium KSeF 2.0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3000" dirty="0">
              <a:latin typeface="Lato" panose="020F0502020204030203" pitchFamily="34" charset="-18"/>
              <a:cs typeface="Open Sans" panose="020B0606030504020204" pitchFamily="34" charset="0"/>
            </a:endParaRP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F10BDEC3-EC80-4E4E-BA5E-0A9624A0A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CACAD9F8-808E-446D-81CA-FBA2304C0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464" y="2132856"/>
            <a:ext cx="8904312" cy="417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8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06EA7626-36EB-4831-A79D-72B049DD5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836712"/>
            <a:ext cx="5713444" cy="2444595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3D25715B-ADF4-488C-A481-43FFC5B7B5D8}"/>
              </a:ext>
            </a:extLst>
          </p:cNvPr>
          <p:cNvSpPr txBox="1"/>
          <p:nvPr/>
        </p:nvSpPr>
        <p:spPr>
          <a:xfrm>
            <a:off x="1559496" y="3789040"/>
            <a:ext cx="86408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1" i="0" dirty="0">
                <a:solidFill>
                  <a:srgbClr val="1B1B1B"/>
                </a:solidFill>
                <a:effectLst/>
                <a:latin typeface="Lato" panose="020F0502020204030203" pitchFamily="34" charset="-18"/>
              </a:rPr>
              <a:t>Produkcyjna wersja systemu, czyli pozwalająca na wystawianie faktur w rzeczywistym obrocie gospodarczym, zostanie udostępniona </a:t>
            </a:r>
            <a:r>
              <a:rPr lang="pl-PL" sz="2400" b="1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1 lutego 2026 r. </a:t>
            </a:r>
            <a:endParaRPr lang="pl-PL" sz="2400" dirty="0">
              <a:solidFill>
                <a:srgbClr val="FF0000"/>
              </a:solidFill>
              <a:latin typeface="Lato" panose="020F0502020204030203" pitchFamily="34" charset="-18"/>
            </a:endParaRP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C4DF9A54-7084-4A77-A6EB-44FCF3FEF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56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1183541" y="1445830"/>
            <a:ext cx="8944907" cy="2604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80"/>
              </a:lnSpc>
              <a:spcAft>
                <a:spcPts val="1200"/>
              </a:spcAft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Krajowy System e-Faktur (KSeF) jest systemem teleinformatycznym służącym w szczególności do:</a:t>
            </a:r>
          </a:p>
          <a:p>
            <a:pPr marL="342900" indent="-342900">
              <a:lnSpc>
                <a:spcPts val="288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wystawiania, otrzymywania, dostępu, przechowywania faktur ustrukturyzowanych oraz </a:t>
            </a:r>
          </a:p>
          <a:p>
            <a:pPr marL="342900" indent="-342900">
              <a:lnSpc>
                <a:spcPts val="2880"/>
              </a:lnSpc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nadawania, zmiany lub odbierania uprawnień do korzystania z KSeF.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0D2723E-6ED5-A84A-ABFC-D199CB9F363A}"/>
              </a:ext>
            </a:extLst>
          </p:cNvPr>
          <p:cNvSpPr txBox="1"/>
          <p:nvPr/>
        </p:nvSpPr>
        <p:spPr>
          <a:xfrm>
            <a:off x="1183541" y="742219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Co to jest KS</a:t>
            </a:r>
            <a:r>
              <a:rPr lang="pl-PL" sz="3000" dirty="0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F?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FAF037EB-1D35-49CC-BD1C-3609A7C21242}"/>
              </a:ext>
            </a:extLst>
          </p:cNvPr>
          <p:cNvSpPr txBox="1"/>
          <p:nvPr/>
        </p:nvSpPr>
        <p:spPr>
          <a:xfrm>
            <a:off x="1055440" y="4218857"/>
            <a:ext cx="7344816" cy="1298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Każdej wystawionej w KSeF fakturze system przydziela automatycznie unikatowy numer identyfikujący (numer KSeF).</a:t>
            </a:r>
            <a:endParaRPr lang="pl-PL" sz="2400" b="1" dirty="0">
              <a:solidFill>
                <a:srgbClr val="FF0000"/>
              </a:solidFill>
            </a:endParaRP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1EF6D1BE-3D9E-4370-91D7-75702B9B2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27384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226352CB-9019-4272-B759-FD4FFBD22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136" y="4008622"/>
            <a:ext cx="1719221" cy="171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8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035309" y="692696"/>
            <a:ext cx="99530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Proces wystawienia faktury w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endParaRPr lang="pl-PL" sz="3000" b="1" dirty="0"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3000" b="1" dirty="0"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EF4F64A-82DE-4A67-9D5A-22F786616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712" y="1268760"/>
            <a:ext cx="9182332" cy="4680520"/>
          </a:xfrm>
          <a:prstGeom prst="rect">
            <a:avLst/>
          </a:prstGeom>
        </p:spPr>
      </p:pic>
      <p:pic>
        <p:nvPicPr>
          <p:cNvPr id="4" name="Obraz 6">
            <a:extLst>
              <a:ext uri="{FF2B5EF4-FFF2-40B4-BE49-F238E27FC236}">
                <a16:creationId xmlns:a16="http://schemas.microsoft.com/office/drawing/2014/main" id="{FF1B6CC9-811D-4C39-80A0-8987A7711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37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Kroki prowadzące do wystawienia faktury w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92F9A5B-CAB2-4F8C-8D4D-20D1163BC427}"/>
              </a:ext>
            </a:extLst>
          </p:cNvPr>
          <p:cNvSpPr txBox="1"/>
          <p:nvPr/>
        </p:nvSpPr>
        <p:spPr>
          <a:xfrm>
            <a:off x="2957938" y="2204864"/>
            <a:ext cx="8352928" cy="3084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pl-PL" alt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1: </a:t>
            </a:r>
            <a:r>
              <a:rPr lang="pl-PL" altLang="pl-PL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Upewnij się, że posiadasz uprawnienie do wystawiania faktur w KSeF.</a:t>
            </a:r>
            <a:endParaRPr lang="pl-PL" altLang="pl-PL" b="1" dirty="0"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pl-PL" alt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2: </a:t>
            </a:r>
            <a:r>
              <a:rPr lang="pl-PL" altLang="pl-PL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Uwierzytelnij się w swoim programie do wystawiania faktur.</a:t>
            </a:r>
          </a:p>
          <a:p>
            <a:pPr algn="just" eaLnBrk="0" hangingPunct="0">
              <a:lnSpc>
                <a:spcPct val="150000"/>
              </a:lnSpc>
            </a:pPr>
            <a:endParaRPr lang="pl-PL" altLang="pl-PL" sz="200" b="1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pl-PL" alt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3: </a:t>
            </a:r>
            <a:r>
              <a:rPr lang="pl-PL" altLang="pl-PL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Wypełnij dane faktury. Sprawdź jej poprawność.</a:t>
            </a:r>
          </a:p>
          <a:p>
            <a:pPr algn="just" eaLnBrk="0" hangingPunct="0">
              <a:lnSpc>
                <a:spcPct val="150000"/>
              </a:lnSpc>
            </a:pPr>
            <a:endParaRPr lang="pl-PL" altLang="pl-PL" sz="200" b="1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pl-PL" alt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4: </a:t>
            </a:r>
            <a:r>
              <a:rPr lang="pl-PL" altLang="pl-PL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Wyślij fakturę do KSeF.</a:t>
            </a:r>
          </a:p>
          <a:p>
            <a:pPr algn="just" eaLnBrk="0" hangingPunct="0">
              <a:lnSpc>
                <a:spcPct val="150000"/>
              </a:lnSpc>
            </a:pPr>
            <a:endParaRPr lang="pl-PL" altLang="pl-PL" sz="200" b="1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pl-PL" alt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5: </a:t>
            </a:r>
            <a:r>
              <a:rPr lang="pl-PL" altLang="pl-PL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Upewnij się, że faktura uzyskała nr KSeF i UPO.</a:t>
            </a:r>
          </a:p>
          <a:p>
            <a:pPr marL="342900" indent="-342900" algn="just" eaLnBrk="0" hangingPunct="0">
              <a:lnSpc>
                <a:spcPct val="150000"/>
              </a:lnSpc>
              <a:buAutoNum type="arabicPeriod"/>
            </a:pPr>
            <a:endParaRPr lang="pl-PL" altLang="pl-PL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marL="342900" indent="-342900" algn="just" eaLnBrk="0" hangingPunct="0">
              <a:lnSpc>
                <a:spcPct val="150000"/>
              </a:lnSpc>
              <a:buAutoNum type="arabicPeriod"/>
            </a:pPr>
            <a:endParaRPr lang="pl-PL" altLang="pl-PL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</p:txBody>
      </p:sp>
      <p:pic>
        <p:nvPicPr>
          <p:cNvPr id="5" name="Grafika 4" descr="Lista kontrolna z wypełnieniem pełnym">
            <a:extLst>
              <a:ext uri="{FF2B5EF4-FFF2-40B4-BE49-F238E27FC236}">
                <a16:creationId xmlns:a16="http://schemas.microsoft.com/office/drawing/2014/main" id="{98044A24-BC26-4E61-92A8-2A0D837DA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1424" y="2348880"/>
            <a:ext cx="1872208" cy="187220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7AE3BEA0-0B60-4585-A995-3E1617DD1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05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EF53A0D8-BA74-4106-BFE9-2E65F9E861C0}"/>
              </a:ext>
            </a:extLst>
          </p:cNvPr>
          <p:cNvSpPr txBox="1"/>
          <p:nvPr/>
        </p:nvSpPr>
        <p:spPr>
          <a:xfrm>
            <a:off x="2351584" y="1708358"/>
            <a:ext cx="9217024" cy="3453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pl-PL" alt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1: Upewnij się, że posiadasz uprawnienie do wystawiania faktur w KSeF.</a:t>
            </a:r>
          </a:p>
          <a:p>
            <a:pPr eaLnBrk="0" hangingPunct="0">
              <a:lnSpc>
                <a:spcPct val="150000"/>
              </a:lnSpc>
            </a:pPr>
            <a:r>
              <a:rPr lang="pl-PL" altLang="pl-PL" dirty="0">
                <a:latin typeface="Lato" panose="020F0502020204030203" pitchFamily="34" charset="-18"/>
                <a:cs typeface="Arial" panose="020B0604020202020204" pitchFamily="34" charset="0"/>
              </a:rPr>
              <a:t>Jeśli prowadzisz jednoosobową działalność gospodarczą komplet uprawnień w KSeF jest przypisany do Ciebie automatycznie. Jeśli będziesz wystawiał fakturę np. w imieniu spółki (która nie posiada pieczęci kwalifikowanej), powinna ona nadać Ci uprawnienie do wystawiania faktur w KSeF. </a:t>
            </a:r>
            <a:endParaRPr lang="pl-PL" altLang="pl-PL" sz="1100" b="1" dirty="0">
              <a:solidFill>
                <a:srgbClr val="C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pl-PL" alt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2: Uwierzytelnij się w swoim programie do wystawiania faktur.</a:t>
            </a:r>
          </a:p>
          <a:p>
            <a:pPr eaLnBrk="0" hangingPunct="0">
              <a:lnSpc>
                <a:spcPct val="150000"/>
              </a:lnSpc>
            </a:pPr>
            <a:r>
              <a:rPr lang="pl-PL" altLang="pl-PL" dirty="0">
                <a:latin typeface="Lato" panose="020F0502020204030203" pitchFamily="34" charset="-18"/>
                <a:cs typeface="Arial" panose="020B0604020202020204" pitchFamily="34" charset="0"/>
              </a:rPr>
              <a:t>Zaloguj się do swojego programu fakturującego np. podpisem kwalifikowanym, certyfikatem KSeF lub inną dopuszczalną metodą uwierzytelnienia w systemie.</a:t>
            </a:r>
          </a:p>
        </p:txBody>
      </p:sp>
      <p:pic>
        <p:nvPicPr>
          <p:cNvPr id="15" name="Grafika 14" descr="Lista kontrolna z wypełnieniem pełnym">
            <a:extLst>
              <a:ext uri="{FF2B5EF4-FFF2-40B4-BE49-F238E27FC236}">
                <a16:creationId xmlns:a16="http://schemas.microsoft.com/office/drawing/2014/main" id="{F458DF39-B6A1-4852-991A-7A3DEC8BD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430" y="1948189"/>
            <a:ext cx="1046709" cy="1046709"/>
          </a:xfrm>
          <a:prstGeom prst="rect">
            <a:avLst/>
          </a:prstGeom>
        </p:spPr>
      </p:pic>
      <p:pic>
        <p:nvPicPr>
          <p:cNvPr id="16" name="Grafika 15" descr="Identyfikator pracownika z wypełnieniem pełnym">
            <a:extLst>
              <a:ext uri="{FF2B5EF4-FFF2-40B4-BE49-F238E27FC236}">
                <a16:creationId xmlns:a16="http://schemas.microsoft.com/office/drawing/2014/main" id="{E6BFD5D9-A77E-4720-9DFF-D9FD53FB1C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2939" y="3757200"/>
            <a:ext cx="1138869" cy="1138869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3663D36A-5651-4909-AD49-8E27A7EB9F39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skutecznie wystawić fakturę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E26B5BC-8E17-4301-B8F6-24996FF12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4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EF53A0D8-BA74-4106-BFE9-2E65F9E861C0}"/>
              </a:ext>
            </a:extLst>
          </p:cNvPr>
          <p:cNvSpPr txBox="1"/>
          <p:nvPr/>
        </p:nvSpPr>
        <p:spPr>
          <a:xfrm>
            <a:off x="2279576" y="1975677"/>
            <a:ext cx="9217024" cy="3343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pl-PL" altLang="pl-PL" sz="2400" dirty="0">
                <a:latin typeface="Lato" panose="020F0502020204030203" pitchFamily="34" charset="-18"/>
                <a:cs typeface="Arial" panose="020B0604020202020204" pitchFamily="34" charset="0"/>
              </a:rPr>
              <a:t>​</a:t>
            </a:r>
            <a:r>
              <a:rPr lang="pl-PL" altLang="pl-PL" sz="2400" b="1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Upewnij się</a:t>
            </a:r>
            <a:r>
              <a:rPr lang="pl-PL" altLang="pl-PL" sz="2400" dirty="0">
                <a:latin typeface="Lato" panose="020F0502020204030203" pitchFamily="34" charset="-18"/>
                <a:cs typeface="Arial" panose="020B0604020202020204" pitchFamily="34" charset="0"/>
              </a:rPr>
              <a:t>, że notariusz lub wyznaczone osoby (np. pracownik biura rachunkowego) posiadają niezbędne uprawnienia do dostępu i działania w </a:t>
            </a:r>
            <a:r>
              <a:rPr lang="pl-PL" altLang="pl-PL" sz="2400" dirty="0" err="1">
                <a:latin typeface="Lato" panose="020F0502020204030203" pitchFamily="34" charset="-18"/>
                <a:cs typeface="Arial" panose="020B0604020202020204" pitchFamily="34" charset="0"/>
              </a:rPr>
              <a:t>KSeF</a:t>
            </a:r>
            <a:r>
              <a:rPr lang="pl-PL" altLang="pl-PL" sz="2400" dirty="0">
                <a:latin typeface="Lato" panose="020F0502020204030203" pitchFamily="34" charset="-18"/>
                <a:cs typeface="Arial" panose="020B0604020202020204" pitchFamily="34" charset="0"/>
              </a:rPr>
              <a:t> (np. poprzez podpis kwalifikowany, pieczęć kwalifikowaną lub uprawnienia nadane w systemie).</a:t>
            </a:r>
          </a:p>
          <a:p>
            <a:pPr eaLnBrk="0" hangingPunct="0">
              <a:lnSpc>
                <a:spcPct val="150000"/>
              </a:lnSpc>
            </a:pPr>
            <a:r>
              <a:rPr lang="pl-PL" altLang="pl-PL" sz="2400" dirty="0">
                <a:latin typeface="Lato" panose="020F0502020204030203" pitchFamily="34" charset="-18"/>
                <a:cs typeface="Arial" panose="020B0604020202020204" pitchFamily="34" charset="0"/>
              </a:rPr>
              <a:t>​W przypadku spółek </a:t>
            </a:r>
            <a:r>
              <a:rPr lang="pl-PL" altLang="pl-PL" sz="2400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konieczne może być złożenie formularza ZAW-FA.</a:t>
            </a:r>
          </a:p>
        </p:txBody>
      </p:sp>
      <p:pic>
        <p:nvPicPr>
          <p:cNvPr id="15" name="Grafika 14" descr="Lista kontrolna z wypełnieniem pełnym">
            <a:extLst>
              <a:ext uri="{FF2B5EF4-FFF2-40B4-BE49-F238E27FC236}">
                <a16:creationId xmlns:a16="http://schemas.microsoft.com/office/drawing/2014/main" id="{F458DF39-B6A1-4852-991A-7A3DEC8BD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430" y="1948189"/>
            <a:ext cx="1046709" cy="1046709"/>
          </a:xfrm>
          <a:prstGeom prst="rect">
            <a:avLst/>
          </a:prstGeom>
        </p:spPr>
      </p:pic>
      <p:pic>
        <p:nvPicPr>
          <p:cNvPr id="16" name="Grafika 15" descr="Identyfikator pracownika z wypełnieniem pełnym">
            <a:extLst>
              <a:ext uri="{FF2B5EF4-FFF2-40B4-BE49-F238E27FC236}">
                <a16:creationId xmlns:a16="http://schemas.microsoft.com/office/drawing/2014/main" id="{E6BFD5D9-A77E-4720-9DFF-D9FD53FB1C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2939" y="3757200"/>
            <a:ext cx="1138869" cy="1138869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3663D36A-5651-4909-AD49-8E27A7EB9F39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skutecznie wystawić fakturę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EE3189F-EAD3-4F6B-A175-EFD3BEF14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8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wystawić fakturę w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6C4E769D-96A2-4CBD-868A-1C5A2B268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344" y="2512368"/>
            <a:ext cx="2450509" cy="2266990"/>
          </a:xfrm>
          <a:prstGeom prst="rect">
            <a:avLst/>
          </a:prstGeom>
        </p:spPr>
      </p:pic>
      <p:sp>
        <p:nvSpPr>
          <p:cNvPr id="12" name="Prostokąt 11">
            <a:extLst>
              <a:ext uri="{FF2B5EF4-FFF2-40B4-BE49-F238E27FC236}">
                <a16:creationId xmlns:a16="http://schemas.microsoft.com/office/drawing/2014/main" id="{AA2472EC-4D08-4A1F-98B2-A162F7EC9C9C}"/>
              </a:ext>
            </a:extLst>
          </p:cNvPr>
          <p:cNvSpPr/>
          <p:nvPr/>
        </p:nvSpPr>
        <p:spPr>
          <a:xfrm>
            <a:off x="2999656" y="1729716"/>
            <a:ext cx="8136904" cy="389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Fakturę w KSeF możesz wystawić: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4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przy wykorzystaniu bezpłatnych narzędzi udostępnionych przez Ministerstwo Finansów tj.:</a:t>
            </a:r>
          </a:p>
          <a:p>
            <a:pPr marL="741807" marR="0" lvl="1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Aplikacja Podatnika KSeF 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(aplikacja webowa),</a:t>
            </a:r>
          </a:p>
          <a:p>
            <a:pPr marL="741807" marR="0" lvl="1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Aplikacja Mobilna KSeF 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(aplikacja na telefon z systemem Android lub iOS,</a:t>
            </a:r>
          </a:p>
          <a:p>
            <a:pPr marL="741807" marR="0" lvl="1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E-</a:t>
            </a:r>
            <a:r>
              <a:rPr kumimoji="0" lang="pl-PL" altLang="pl-PL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mikrofirma</a:t>
            </a: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 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(aplikacja webowa),</a:t>
            </a:r>
          </a:p>
          <a:p>
            <a:pPr marL="284607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przy użyciu dostępnych na rynku, komercyjnych programów zintegrowanych z API KSeF 2.0.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4362C5A0-8961-4533-BF94-AAA42769D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16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wystawić fakturę w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6C4E769D-96A2-4CBD-868A-1C5A2B268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10" y="1748079"/>
            <a:ext cx="2450509" cy="2266990"/>
          </a:xfrm>
          <a:prstGeom prst="rect">
            <a:avLst/>
          </a:prstGeom>
        </p:spPr>
      </p:pic>
      <p:sp>
        <p:nvSpPr>
          <p:cNvPr id="12" name="Prostokąt 11">
            <a:extLst>
              <a:ext uri="{FF2B5EF4-FFF2-40B4-BE49-F238E27FC236}">
                <a16:creationId xmlns:a16="http://schemas.microsoft.com/office/drawing/2014/main" id="{AA2472EC-4D08-4A1F-98B2-A162F7EC9C9C}"/>
              </a:ext>
            </a:extLst>
          </p:cNvPr>
          <p:cNvSpPr/>
          <p:nvPr/>
        </p:nvSpPr>
        <p:spPr>
          <a:xfrm>
            <a:off x="2999656" y="1729716"/>
            <a:ext cx="8136904" cy="290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4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  <a:p>
            <a:pPr marR="0" lvl="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alt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Zdecyduj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, czy kancelaria notarialna będzie korzystać z bezpłatnych narzędzi udostępnianych przez Ministerstwo Finansów czy z komercyjnego systemu finansowo-księgowego zintegrowanego z </a:t>
            </a:r>
            <a:r>
              <a:rPr kumimoji="0" lang="pl-PL" altLang="pl-P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KSeF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 (API). </a:t>
            </a:r>
          </a:p>
          <a:p>
            <a:pPr marR="0" lvl="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Wybór zależy od skali działalności i potrzeb automatyzacji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2E42EC67-506C-4AF2-82D1-CBA449F08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54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wystawić fakturę w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6C4E769D-96A2-4CBD-868A-1C5A2B268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10" y="1748079"/>
            <a:ext cx="2450509" cy="2266990"/>
          </a:xfrm>
          <a:prstGeom prst="rect">
            <a:avLst/>
          </a:prstGeom>
        </p:spPr>
      </p:pic>
      <p:sp>
        <p:nvSpPr>
          <p:cNvPr id="12" name="Prostokąt 11">
            <a:extLst>
              <a:ext uri="{FF2B5EF4-FFF2-40B4-BE49-F238E27FC236}">
                <a16:creationId xmlns:a16="http://schemas.microsoft.com/office/drawing/2014/main" id="{AA2472EC-4D08-4A1F-98B2-A162F7EC9C9C}"/>
              </a:ext>
            </a:extLst>
          </p:cNvPr>
          <p:cNvSpPr/>
          <p:nvPr/>
        </p:nvSpPr>
        <p:spPr>
          <a:xfrm>
            <a:off x="2999656" y="1729716"/>
            <a:ext cx="8136904" cy="290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4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  <a:p>
            <a:pPr marR="0" lvl="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altLang="pl-PL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Jeżeli korzystasz z oprogramowania komercyjnego do wystawiania faktur, </a:t>
            </a:r>
            <a:r>
              <a:rPr kumimoji="0" lang="pl-PL" alt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zapytaj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 już dziś dostawcę czy zintegruje program finansowo-księgowy, z którego korzystasz, z </a:t>
            </a:r>
            <a:r>
              <a:rPr kumimoji="0" lang="pl-PL" altLang="pl-P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KSeF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 2.0, abyś mógł wystawiać i otrzymywać faktury w tym systemie.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CFCDAC7C-3E24-4F45-8518-BE8B4A341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761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Aplikacja Podatnika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9A6D3944-16D7-4822-A21B-CB3A8FC859FA}"/>
              </a:ext>
            </a:extLst>
          </p:cNvPr>
          <p:cNvSpPr/>
          <p:nvPr/>
        </p:nvSpPr>
        <p:spPr>
          <a:xfrm>
            <a:off x="1218839" y="2183636"/>
            <a:ext cx="3090042" cy="109718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WYSTAWIANIE FAKTUR USTRUKTURYZOWANYCH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B5FE66A5-6DA2-4E15-9089-B13CCEB052B7}"/>
              </a:ext>
            </a:extLst>
          </p:cNvPr>
          <p:cNvSpPr/>
          <p:nvPr/>
        </p:nvSpPr>
        <p:spPr>
          <a:xfrm>
            <a:off x="1218839" y="3692952"/>
            <a:ext cx="3090042" cy="109718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ODBIERANIE FAKTUR USTRUKTURYZOWANYCH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03AA8F6B-A2D9-497C-8FB5-12B8E1453632}"/>
              </a:ext>
            </a:extLst>
          </p:cNvPr>
          <p:cNvSpPr/>
          <p:nvPr/>
        </p:nvSpPr>
        <p:spPr>
          <a:xfrm>
            <a:off x="4615029" y="3688287"/>
            <a:ext cx="3090042" cy="109718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PRZEGLĄDANIE FAKTUR USTRUKTURYZOWANYCH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22E970CA-7DB0-4AE6-8FC7-D8B5F66A8DE3}"/>
              </a:ext>
            </a:extLst>
          </p:cNvPr>
          <p:cNvSpPr/>
          <p:nvPr/>
        </p:nvSpPr>
        <p:spPr>
          <a:xfrm>
            <a:off x="7918707" y="2150632"/>
            <a:ext cx="3090042" cy="109718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ZARZĄDZANIE UPRAWNIENIAMI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E7600BC9-AA64-47F3-936D-038C8DAD1EF8}"/>
              </a:ext>
            </a:extLst>
          </p:cNvPr>
          <p:cNvSpPr/>
          <p:nvPr/>
        </p:nvSpPr>
        <p:spPr>
          <a:xfrm>
            <a:off x="7918707" y="3692951"/>
            <a:ext cx="3090042" cy="109718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TWORZENIE IDENTYFIKATORA WEWNĘTRZNEGO</a:t>
            </a: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BE0C8EDD-E686-4485-8B9C-B843F0977588}"/>
              </a:ext>
            </a:extLst>
          </p:cNvPr>
          <p:cNvSpPr/>
          <p:nvPr/>
        </p:nvSpPr>
        <p:spPr>
          <a:xfrm>
            <a:off x="4615029" y="1873569"/>
            <a:ext cx="3090041" cy="14072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APLIKACJA PODATNIKA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KS</a:t>
            </a: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e</a:t>
            </a: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11" name="Obraz 6">
            <a:extLst>
              <a:ext uri="{FF2B5EF4-FFF2-40B4-BE49-F238E27FC236}">
                <a16:creationId xmlns:a16="http://schemas.microsoft.com/office/drawing/2014/main" id="{EFAACC86-D9BF-4791-B64E-175EC8CF5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35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Aplikacja Podatnika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D5633544-8008-4D80-B0AC-6EED17C6FDD0}"/>
              </a:ext>
            </a:extLst>
          </p:cNvPr>
          <p:cNvSpPr/>
          <p:nvPr/>
        </p:nvSpPr>
        <p:spPr>
          <a:xfrm>
            <a:off x="1921179" y="5233747"/>
            <a:ext cx="8719873" cy="508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Aplikacja Podatnika KSeF 2.0 w wersji testowej dostępna jest od 3 listopada 2025 r.</a:t>
            </a:r>
          </a:p>
        </p:txBody>
      </p:sp>
      <p:pic>
        <p:nvPicPr>
          <p:cNvPr id="12" name="Grafika 11" descr="Wykrzyknik z wypełnieniem pełnym">
            <a:extLst>
              <a:ext uri="{FF2B5EF4-FFF2-40B4-BE49-F238E27FC236}">
                <a16:creationId xmlns:a16="http://schemas.microsoft.com/office/drawing/2014/main" id="{2182E8CC-0E77-414E-8FED-706F71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613" y="5137096"/>
            <a:ext cx="914400" cy="914400"/>
          </a:xfrm>
          <a:prstGeom prst="rect">
            <a:avLst/>
          </a:prstGeom>
        </p:spPr>
      </p:pic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BE0C8EDD-E686-4485-8B9C-B843F0977588}"/>
              </a:ext>
            </a:extLst>
          </p:cNvPr>
          <p:cNvSpPr/>
          <p:nvPr/>
        </p:nvSpPr>
        <p:spPr>
          <a:xfrm>
            <a:off x="1415480" y="1729716"/>
            <a:ext cx="7848872" cy="305077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Skorzystaj</a:t>
            </a:r>
            <a:r>
              <a:rPr kumimoji="0" lang="pl-PL" altLang="pl-PL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 ze środowiska testowego aby przetestować proces wystawiania i odbierania faktur ustrukturyzowanych, jeszcze przed wejściem w życie obowiązku.</a:t>
            </a:r>
          </a:p>
        </p:txBody>
      </p:sp>
      <p:pic>
        <p:nvPicPr>
          <p:cNvPr id="3" name="Grafika 2" descr="Znacznik wyboru z wypełnieniem pełnym">
            <a:extLst>
              <a:ext uri="{FF2B5EF4-FFF2-40B4-BE49-F238E27FC236}">
                <a16:creationId xmlns:a16="http://schemas.microsoft.com/office/drawing/2014/main" id="{6D7FB368-C7EA-44B0-BC4D-427F1757CA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24392" y="2567331"/>
            <a:ext cx="914400" cy="914400"/>
          </a:xfrm>
          <a:prstGeom prst="rect">
            <a:avLst/>
          </a:prstGeom>
        </p:spPr>
      </p:pic>
      <p:pic>
        <p:nvPicPr>
          <p:cNvPr id="8" name="Obraz 6">
            <a:extLst>
              <a:ext uri="{FF2B5EF4-FFF2-40B4-BE49-F238E27FC236}">
                <a16:creationId xmlns:a16="http://schemas.microsoft.com/office/drawing/2014/main" id="{E29AB7B3-4F80-4216-96D3-1C4439C12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9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99456" y="692696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Aplikacja Mobilna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BE0C8EDD-E686-4485-8B9C-B843F0977588}"/>
              </a:ext>
            </a:extLst>
          </p:cNvPr>
          <p:cNvSpPr/>
          <p:nvPr/>
        </p:nvSpPr>
        <p:spPr>
          <a:xfrm>
            <a:off x="4912006" y="3217598"/>
            <a:ext cx="3399239" cy="119605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APLIKACJA MOBILNA KS</a:t>
            </a:r>
            <a:r>
              <a:rPr kumimoji="0" lang="pl-PL" alt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e</a:t>
            </a:r>
            <a:r>
              <a:rPr kumimoji="0" lang="pl-PL" alt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75168B9-4F87-4FB5-B9FB-E022BA23B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3063" y="2708920"/>
            <a:ext cx="2785438" cy="3374230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D8D2E2A-6422-49BC-BB54-D0D36DAEC7E6}"/>
              </a:ext>
            </a:extLst>
          </p:cNvPr>
          <p:cNvSpPr/>
          <p:nvPr/>
        </p:nvSpPr>
        <p:spPr>
          <a:xfrm>
            <a:off x="5519936" y="1700808"/>
            <a:ext cx="3782826" cy="13177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WYSTAWIANIE I OTRZYMYWANIE FAKTUR USTRUKTURYZOWANYCH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41D3FD5E-DA63-4DE4-A273-8BCDD2CC9F8C}"/>
              </a:ext>
            </a:extLst>
          </p:cNvPr>
          <p:cNvSpPr/>
          <p:nvPr/>
        </p:nvSpPr>
        <p:spPr>
          <a:xfrm>
            <a:off x="1656342" y="1700808"/>
            <a:ext cx="3399240" cy="13177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PRZEGLĄDANIE I POBIERANIE FAKTUR USTRUKTURYZOWANYCH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5D0621CD-D14A-48BA-8004-357AE1886F4B}"/>
              </a:ext>
            </a:extLst>
          </p:cNvPr>
          <p:cNvSpPr/>
          <p:nvPr/>
        </p:nvSpPr>
        <p:spPr>
          <a:xfrm>
            <a:off x="1799918" y="4675586"/>
            <a:ext cx="3255664" cy="101060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TWORZENIE WIZYTÓWKI SPRZEDAWCY</a:t>
            </a: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18825D4E-AB2E-41DE-82F3-E730CE60FFC1}"/>
              </a:ext>
            </a:extLst>
          </p:cNvPr>
          <p:cNvSpPr/>
          <p:nvPr/>
        </p:nvSpPr>
        <p:spPr>
          <a:xfrm>
            <a:off x="5381648" y="4651889"/>
            <a:ext cx="3100506" cy="101060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TWORZENIE LISTY RACHUNKÓW BANKOWYCH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BCA33180-4660-4BD1-80E4-A94441BABDB5}"/>
              </a:ext>
            </a:extLst>
          </p:cNvPr>
          <p:cNvSpPr/>
          <p:nvPr/>
        </p:nvSpPr>
        <p:spPr>
          <a:xfrm>
            <a:off x="1183541" y="3241396"/>
            <a:ext cx="3255664" cy="119605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TWORZENIE LISTY NABYWCÓW</a:t>
            </a:r>
          </a:p>
        </p:txBody>
      </p:sp>
      <p:pic>
        <p:nvPicPr>
          <p:cNvPr id="15" name="Obraz 6">
            <a:extLst>
              <a:ext uri="{FF2B5EF4-FFF2-40B4-BE49-F238E27FC236}">
                <a16:creationId xmlns:a16="http://schemas.microsoft.com/office/drawing/2014/main" id="{AB0FA9EA-B249-4242-8E97-DB868F5C4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26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Założenia </a:t>
            </a:r>
            <a:r>
              <a:rPr lang="pl-PL" sz="3000" b="1" dirty="0" err="1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KS</a:t>
            </a:r>
            <a:r>
              <a:rPr lang="pl-PL" sz="3000" b="1" dirty="0" err="1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b="1" dirty="0" err="1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191ACD5-11E8-4E41-BA91-843C774DCF5E}"/>
              </a:ext>
            </a:extLst>
          </p:cNvPr>
          <p:cNvSpPr txBox="1"/>
          <p:nvPr/>
        </p:nvSpPr>
        <p:spPr>
          <a:xfrm>
            <a:off x="1183540" y="1700808"/>
            <a:ext cx="10025027" cy="3216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e-Faktury generowane są w systemach przedsiębiorcy,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System wymaga uwierzytelnienia oraz autoryzacji w celu wystawienia lub dostępu do e-Faktury,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Możliwość nadania innemu podmiotowi uprawnień do korzystania z KSeF,</a:t>
            </a:r>
          </a:p>
          <a:p>
            <a:pPr marL="285750" indent="-285750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System przyjmuje i udostępnia e-Faktury w określonym formacie oraz praktycznie w czasie rzeczywistym,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4AD1A851-21C7-48AE-9C46-E9C99F332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BBDD338D-63DE-4752-A3FA-181C6AE56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045" y="609707"/>
            <a:ext cx="951026" cy="95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5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>
            <a:extLst>
              <a:ext uri="{FF2B5EF4-FFF2-40B4-BE49-F238E27FC236}">
                <a16:creationId xmlns:a16="http://schemas.microsoft.com/office/drawing/2014/main" id="{E582D9E2-1528-4C19-966D-0C47702EA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4694" y="1313936"/>
            <a:ext cx="2281736" cy="596045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kumimoji="0" lang="pl-PL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mikrofirma</a:t>
            </a:r>
            <a:endParaRPr kumimoji="0" lang="pl-PL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BE0C8EDD-E686-4485-8B9C-B843F0977588}"/>
              </a:ext>
            </a:extLst>
          </p:cNvPr>
          <p:cNvSpPr/>
          <p:nvPr/>
        </p:nvSpPr>
        <p:spPr>
          <a:xfrm>
            <a:off x="4586688" y="3120895"/>
            <a:ext cx="3018623" cy="116425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e</a:t>
            </a:r>
            <a:r>
              <a:rPr kumimoji="0" lang="pl-PL" alt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-</a:t>
            </a:r>
            <a:r>
              <a:rPr kumimoji="0" lang="pl-PL" altLang="pl-PL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MiKROFIRMA</a:t>
            </a:r>
            <a:endParaRPr kumimoji="0" lang="pl-PL" altLang="pl-P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D8D2E2A-6422-49BC-BB54-D0D36DAEC7E6}"/>
              </a:ext>
            </a:extLst>
          </p:cNvPr>
          <p:cNvSpPr/>
          <p:nvPr/>
        </p:nvSpPr>
        <p:spPr>
          <a:xfrm>
            <a:off x="4944021" y="1730696"/>
            <a:ext cx="3018623" cy="116425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POWIĄZANIE ISTNIEJĄCEGO KONTA Z KSeF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41D3FD5E-DA63-4DE4-A273-8BCDD2CC9F8C}"/>
              </a:ext>
            </a:extLst>
          </p:cNvPr>
          <p:cNvSpPr/>
          <p:nvPr/>
        </p:nvSpPr>
        <p:spPr>
          <a:xfrm>
            <a:off x="1643753" y="1729716"/>
            <a:ext cx="3018623" cy="114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WYSTAWIANIE FAKTUR USTRUKTURYZOWANYCH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BCA33180-4660-4BD1-80E4-A94441BABDB5}"/>
              </a:ext>
            </a:extLst>
          </p:cNvPr>
          <p:cNvSpPr/>
          <p:nvPr/>
        </p:nvSpPr>
        <p:spPr>
          <a:xfrm>
            <a:off x="1180696" y="3143765"/>
            <a:ext cx="3018623" cy="114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ODBIERANIE FAKTUR Z KSeF</a:t>
            </a:r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F0D4565C-4A0E-4EBA-A1F8-858685D7AA8E}"/>
              </a:ext>
            </a:extLst>
          </p:cNvPr>
          <p:cNvSpPr/>
          <p:nvPr/>
        </p:nvSpPr>
        <p:spPr>
          <a:xfrm>
            <a:off x="1637216" y="4611274"/>
            <a:ext cx="6325430" cy="114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PRZENOSZENIE FAKTUR BEZPOŚREDNIO DO EWIDENCJI VAT (BEZ KONIECZNOSCI RĘCZNEGO PRZEPISYWANIA FAKTUR)</a:t>
            </a:r>
          </a:p>
        </p:txBody>
      </p:sp>
      <p:pic>
        <p:nvPicPr>
          <p:cNvPr id="1026" name="Obraz 4">
            <a:extLst>
              <a:ext uri="{FF2B5EF4-FFF2-40B4-BE49-F238E27FC236}">
                <a16:creationId xmlns:a16="http://schemas.microsoft.com/office/drawing/2014/main" id="{175E46A5-F751-4783-A521-6813D83D7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288" y="1916832"/>
            <a:ext cx="2016224" cy="3920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az 6">
            <a:extLst>
              <a:ext uri="{FF2B5EF4-FFF2-40B4-BE49-F238E27FC236}">
                <a16:creationId xmlns:a16="http://schemas.microsoft.com/office/drawing/2014/main" id="{63C02DAE-316C-4664-88E0-533ABE59B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47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8422356B-83CD-4737-BF94-7EFD20AC4D50}"/>
              </a:ext>
            </a:extLst>
          </p:cNvPr>
          <p:cNvSpPr txBox="1"/>
          <p:nvPr/>
        </p:nvSpPr>
        <p:spPr>
          <a:xfrm>
            <a:off x="1812834" y="1702298"/>
            <a:ext cx="9474273" cy="3823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KROK 3: Wypełnij dane faktury. Sprawdź jej poprawność.</a:t>
            </a: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Wypełnił dane faktury w formularzu znajdującym się w Twoim programie fakturującym. </a:t>
            </a: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Pamiętaj aby zawrzeć w niej wszystkie obowiązkowe elementy, jak dane stron transakcji czy dane kwotowe, pozycje faktury i stawkę podatku itp.</a:t>
            </a: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Zwróć uwagę na elementy, które występują tylko w określonych sytuacjach np. dane faktury pierwotnej gdy wystawiasz fakturę korygującą lub dane dotyczące zamówienia gdy  wystawiasz fakturę zaliczkową.</a:t>
            </a: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Możesz (ale nie musisz) zawrzeć na fakturze dane dodatkowe (np. termin płatności).</a:t>
            </a: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Arial" panose="020B0604020202020204" pitchFamily="34" charset="0"/>
              </a:rPr>
              <a:t>Upewnij się, że nie popełniłeś błędu w treści wystawianej faktury.</a:t>
            </a:r>
          </a:p>
        </p:txBody>
      </p:sp>
      <p:pic>
        <p:nvPicPr>
          <p:cNvPr id="12" name="Grafika 11" descr="Ołówek z wypełnieniem pełnym">
            <a:extLst>
              <a:ext uri="{FF2B5EF4-FFF2-40B4-BE49-F238E27FC236}">
                <a16:creationId xmlns:a16="http://schemas.microsoft.com/office/drawing/2014/main" id="{2F17322A-51AC-4B54-982C-48DC9CE33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054709">
            <a:off x="611789" y="2752938"/>
            <a:ext cx="1084306" cy="1084306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38553677-7ECB-4616-8DFB-3012A9984757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skutecznie wystawić fakturę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C7041A07-99FD-4342-9B9D-264D8EA5F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54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EF53A0D8-BA74-4106-BFE9-2E65F9E861C0}"/>
              </a:ext>
            </a:extLst>
          </p:cNvPr>
          <p:cNvSpPr txBox="1"/>
          <p:nvPr/>
        </p:nvSpPr>
        <p:spPr>
          <a:xfrm>
            <a:off x="2279576" y="2405737"/>
            <a:ext cx="9217024" cy="1693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pl-PL" altLang="pl-PL" sz="2400" b="1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​</a:t>
            </a:r>
            <a:r>
              <a:rPr lang="pl-PL" sz="2400" b="1" i="0" dirty="0">
                <a:solidFill>
                  <a:srgbClr val="FF0000"/>
                </a:solidFill>
                <a:effectLst/>
                <a:latin typeface="Lato" panose="020F0502020204030203" pitchFamily="34" charset="-18"/>
              </a:rPr>
              <a:t>Pamiętaj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, że to </a:t>
            </a:r>
            <a:r>
              <a:rPr lang="pl-PL" sz="240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podatnik</a:t>
            </a:r>
            <a:r>
              <a:rPr lang="pl-PL" sz="2400" b="0" i="0" dirty="0">
                <a:solidFill>
                  <a:srgbClr val="212121"/>
                </a:solidFill>
                <a:effectLst/>
                <a:latin typeface="Lato" panose="020F0502020204030203" pitchFamily="34" charset="-18"/>
              </a:rPr>
              <a:t> (notariusz) odpowiada za merytoryczną poprawność wystawianych faktur, niezależnie od tego, czy obsługą techniczną zajmuje się pracownik, czy biuro rachunkowe.</a:t>
            </a:r>
            <a:endParaRPr lang="pl-PL" altLang="pl-PL" sz="2400" dirty="0">
              <a:solidFill>
                <a:srgbClr val="FF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</p:txBody>
      </p:sp>
      <p:pic>
        <p:nvPicPr>
          <p:cNvPr id="15" name="Grafika 14" descr="Lista kontrolna z wypełnieniem pełnym">
            <a:extLst>
              <a:ext uri="{FF2B5EF4-FFF2-40B4-BE49-F238E27FC236}">
                <a16:creationId xmlns:a16="http://schemas.microsoft.com/office/drawing/2014/main" id="{F458DF39-B6A1-4852-991A-7A3DEC8BD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432" y="2729248"/>
            <a:ext cx="1046709" cy="1046709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3663D36A-5651-4909-AD49-8E27A7EB9F39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skutecznie wystawić fakturę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86A575DB-F572-474E-A9D2-B415607A2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175" y="2276872"/>
            <a:ext cx="1719221" cy="1719221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E20E9AF1-3E83-403C-B9A0-B8D9CFC31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88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0E58559A-8FFC-47AA-9A54-324046F94CC1}"/>
              </a:ext>
            </a:extLst>
          </p:cNvPr>
          <p:cNvSpPr txBox="1"/>
          <p:nvPr/>
        </p:nvSpPr>
        <p:spPr>
          <a:xfrm>
            <a:off x="2063552" y="2150925"/>
            <a:ext cx="9073008" cy="2556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pl-PL" alt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4: Wyślij fakturę do KSeF.</a:t>
            </a:r>
          </a:p>
          <a:p>
            <a:pPr marL="28575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700" dirty="0">
                <a:latin typeface="Lato" panose="020F0502020204030203" pitchFamily="34" charset="-18"/>
                <a:cs typeface="Arial" panose="020B0604020202020204" pitchFamily="34" charset="0"/>
              </a:rPr>
              <a:t>Prześlij przygotowany plik faktury (lub paczkę faktur) do KSeF. </a:t>
            </a:r>
          </a:p>
          <a:p>
            <a:pPr marL="28575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700" dirty="0">
                <a:latin typeface="Lato" panose="020F0502020204030203" pitchFamily="34" charset="-18"/>
                <a:cs typeface="Arial" panose="020B0604020202020204" pitchFamily="34" charset="0"/>
              </a:rPr>
              <a:t>Poczekaj na przetworzenie dokumentu. W tym czasie system sprawdzi czy jesteś osobą uprawnioną do jej wystawienia oraz czy wszystkie pozycje wymagane wzorem e-Faktury zostały wypełnione. </a:t>
            </a:r>
          </a:p>
          <a:p>
            <a:pPr marL="28575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700" dirty="0">
                <a:latin typeface="Lato" panose="020F0502020204030203" pitchFamily="34" charset="-18"/>
                <a:cs typeface="Arial" panose="020B0604020202020204" pitchFamily="34" charset="0"/>
              </a:rPr>
              <a:t>Jeśli warunki te zostały dochowane – faktura zostanie przyjęta do systemu.</a:t>
            </a:r>
          </a:p>
          <a:p>
            <a:pPr algn="just" eaLnBrk="0" hangingPunct="0">
              <a:lnSpc>
                <a:spcPct val="150000"/>
              </a:lnSpc>
            </a:pPr>
            <a:endParaRPr lang="pl-PL" altLang="pl-PL" sz="200" b="1" dirty="0">
              <a:solidFill>
                <a:srgbClr val="C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</p:txBody>
      </p:sp>
      <p:pic>
        <p:nvPicPr>
          <p:cNvPr id="9" name="Grafika 8" descr="Kursor z wypełnieniem pełnym">
            <a:extLst>
              <a:ext uri="{FF2B5EF4-FFF2-40B4-BE49-F238E27FC236}">
                <a16:creationId xmlns:a16="http://schemas.microsoft.com/office/drawing/2014/main" id="{361AB2D0-0F1D-4DE6-B686-7F58F117F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911424" y="2348880"/>
            <a:ext cx="914400" cy="914400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3A64E6F0-5E9A-46FF-A2BF-309D5F8D0C4D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skutecznie wystawić fakturę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98767188-A107-4DC6-938C-639CD37D7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11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0E58559A-8FFC-47AA-9A54-324046F94CC1}"/>
              </a:ext>
            </a:extLst>
          </p:cNvPr>
          <p:cNvSpPr txBox="1"/>
          <p:nvPr/>
        </p:nvSpPr>
        <p:spPr>
          <a:xfrm>
            <a:off x="2207568" y="1729716"/>
            <a:ext cx="8856984" cy="2118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endParaRPr lang="pl-PL" altLang="pl-PL" sz="200" b="1" dirty="0">
              <a:solidFill>
                <a:srgbClr val="C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pl-PL" alt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-18"/>
                <a:cs typeface="Arial" panose="020B0604020202020204" pitchFamily="34" charset="0"/>
              </a:rPr>
              <a:t>KROK 5: Upewnij się, że faktura uzyskała nr KSeF i UPO.</a:t>
            </a:r>
          </a:p>
          <a:p>
            <a:pPr marL="28575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700" dirty="0">
                <a:latin typeface="Lato" panose="020F0502020204030203" pitchFamily="34" charset="-18"/>
                <a:cs typeface="Arial" panose="020B0604020202020204" pitchFamily="34" charset="0"/>
              </a:rPr>
              <a:t>Po weryfikacji i przetworzeniu dokumentu w systemie fakturze zostanie nadany automatycznie unikalny numer identyfikujący tę fakturę w KSeF.</a:t>
            </a:r>
          </a:p>
          <a:p>
            <a:pPr marL="28575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700" dirty="0">
                <a:latin typeface="Lato" panose="020F0502020204030203" pitchFamily="34" charset="-18"/>
                <a:cs typeface="Arial" panose="020B0604020202020204" pitchFamily="34" charset="0"/>
              </a:rPr>
              <a:t>Status wysyłki zmieni się na „200” i będziesz mógł pobrać Urzędowe Poświadczenie Odbioru (UPO). W UPO zawarty będzie m.in. numer KSeF faktury.</a:t>
            </a:r>
          </a:p>
        </p:txBody>
      </p:sp>
      <p:pic>
        <p:nvPicPr>
          <p:cNvPr id="6" name="Grafika 5" descr="Znacznik wyboru z wypełnieniem pełnym">
            <a:extLst>
              <a:ext uri="{FF2B5EF4-FFF2-40B4-BE49-F238E27FC236}">
                <a16:creationId xmlns:a16="http://schemas.microsoft.com/office/drawing/2014/main" id="{C9F69FD2-7277-4DB0-A07C-E14ECD57B7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592" y="2348880"/>
            <a:ext cx="914400" cy="914400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3A64E6F0-5E9A-46FF-A2BF-309D5F8D0C4D}"/>
              </a:ext>
            </a:extLst>
          </p:cNvPr>
          <p:cNvSpPr txBox="1"/>
          <p:nvPr/>
        </p:nvSpPr>
        <p:spPr>
          <a:xfrm>
            <a:off x="1183541" y="714053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Jak skutecznie wystawić fakturę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  <a:p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C035654-4F93-4F97-AD5A-BFA9EC24D5B8}"/>
              </a:ext>
            </a:extLst>
          </p:cNvPr>
          <p:cNvSpPr txBox="1"/>
          <p:nvPr/>
        </p:nvSpPr>
        <p:spPr>
          <a:xfrm>
            <a:off x="1183541" y="4398900"/>
            <a:ext cx="10369152" cy="1284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Faktury w KSeF są przechowywane przez okres 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10 lat licząc od końca roku, w którym zostały wystawione</a:t>
            </a: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. Jeśli ww. okres upłynie podatnik przechowuje faktury poza KSeF do czasu upływu terminu przedawnienia zobowiązania podatkowego.</a:t>
            </a:r>
          </a:p>
        </p:txBody>
      </p:sp>
      <p:pic>
        <p:nvPicPr>
          <p:cNvPr id="9" name="Obraz 6">
            <a:extLst>
              <a:ext uri="{FF2B5EF4-FFF2-40B4-BE49-F238E27FC236}">
                <a16:creationId xmlns:a16="http://schemas.microsoft.com/office/drawing/2014/main" id="{E9E1EA9B-C0FF-4117-8D20-63DA2CD9B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58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F99CD18D-FC0B-4657-B59C-942494EF29D5}"/>
              </a:ext>
            </a:extLst>
          </p:cNvPr>
          <p:cNvSpPr txBox="1"/>
          <p:nvPr/>
        </p:nvSpPr>
        <p:spPr>
          <a:xfrm>
            <a:off x="1035309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czego będzie potrzebny nr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faktury?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A3E317D-DC50-46B3-ADD8-FCF45F15197B}"/>
              </a:ext>
            </a:extLst>
          </p:cNvPr>
          <p:cNvSpPr txBox="1"/>
          <p:nvPr/>
        </p:nvSpPr>
        <p:spPr>
          <a:xfrm>
            <a:off x="2600461" y="1628800"/>
            <a:ext cx="8780760" cy="4192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Numer KSeF będzie potrzebny do: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sporządzania plików JPK_VAT z deklaracją (od lutego 2026 r. wystąpi obowiązek podawania w ewidencji nr KSeF wystawionych i otrzymanych faktur),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wystawiania faktur korygujących (w korektach podaje się nr KSeF faktur pierwotnych),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wystawiania faktur rozliczających oraz ostatniej z faktur zaliczkowych (dopełniającej kwotę należności do 100%) – w takich fakturach podaje się nr KSeF faktury zaliczkowej,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dokonywania płatności za fakturę – od 1 stycznia 2027 r. (dotyczy płatności pomiędzy podatnikami VAT czynnymi oraz płatności w ramach MPP).</a:t>
            </a:r>
          </a:p>
        </p:txBody>
      </p:sp>
      <p:pic>
        <p:nvPicPr>
          <p:cNvPr id="6" name="Grafika 5" descr="Części układanki z wypełnieniem pełnym">
            <a:extLst>
              <a:ext uri="{FF2B5EF4-FFF2-40B4-BE49-F238E27FC236}">
                <a16:creationId xmlns:a16="http://schemas.microsoft.com/office/drawing/2014/main" id="{F031C8C8-B5AD-4EF2-BE39-726401D2CA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8280" y="2611760"/>
            <a:ext cx="1609328" cy="1609328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25769FB6-AEF1-4080-A60B-C198C15B5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33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035309" y="692696"/>
            <a:ext cx="995301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Urzędowe Poświadczenie Odbioru (UPO)</a:t>
            </a:r>
          </a:p>
          <a:p>
            <a:endParaRPr lang="pl-PL" sz="2400" b="1" dirty="0"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2400" b="1" dirty="0"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87784D4-F663-4BB3-AE02-070C3048C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182" y="1419950"/>
            <a:ext cx="9793088" cy="4624515"/>
          </a:xfrm>
          <a:prstGeom prst="rect">
            <a:avLst/>
          </a:prstGeom>
        </p:spPr>
      </p:pic>
      <p:pic>
        <p:nvPicPr>
          <p:cNvPr id="4" name="Obraz 6">
            <a:extLst>
              <a:ext uri="{FF2B5EF4-FFF2-40B4-BE49-F238E27FC236}">
                <a16:creationId xmlns:a16="http://schemas.microsoft.com/office/drawing/2014/main" id="{F4CFF235-AB2D-4FD2-BC1D-BFC7E0F41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82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016B76BB-2F76-4898-BC28-3081DBD11D5E}"/>
              </a:ext>
            </a:extLst>
          </p:cNvPr>
          <p:cNvSpPr txBox="1"/>
          <p:nvPr/>
        </p:nvSpPr>
        <p:spPr>
          <a:xfrm>
            <a:off x="1241896" y="2276872"/>
            <a:ext cx="72671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Wybrane modele uprawnień </a:t>
            </a:r>
            <a:b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KS</a:t>
            </a: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140C51BF-0C44-423D-9C21-60894ACAA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61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671758" y="773551"/>
            <a:ext cx="9174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SzPct val="100000"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931339" y="1622559"/>
            <a:ext cx="10329322" cy="3612881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None/>
              <a:defRPr/>
            </a:pPr>
            <a:r>
              <a:rPr lang="pl-PL" sz="24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  <a:p>
            <a:pPr marL="520700" indent="-342900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Standardowy</a:t>
            </a:r>
          </a:p>
          <a:p>
            <a:pPr marL="977900" lvl="1" indent="-342900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Właścicielskie – pierwotne uprawnienia przypisane automatycznie (</a:t>
            </a:r>
            <a:r>
              <a:rPr lang="pl-PL" dirty="0">
                <a:latin typeface="Lato" panose="020F0502020204030203" pitchFamily="34" charset="-18"/>
              </a:rPr>
              <a:t>uprawnienia nadane domyślnie, systemowo na podstawie NIP)</a:t>
            </a: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977900" lvl="1" indent="-342900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zarządzania uprawnieniami – </a:t>
            </a:r>
            <a:r>
              <a:rPr lang="pl-PL" u="sng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przewidziane wyłącznie dla osoby fizycznej</a:t>
            </a:r>
          </a:p>
          <a:p>
            <a:pPr marL="977900" lvl="1" indent="-342900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wystawiania faktur,</a:t>
            </a:r>
          </a:p>
          <a:p>
            <a:pPr marL="977900" lvl="1" indent="-342900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 dostępu do faktur,</a:t>
            </a: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0F7CC83E-EEAE-4EE4-BEA5-0CE1B22A7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a 2" descr="Lista kontrolna z wypełnieniem pełnym">
            <a:extLst>
              <a:ext uri="{FF2B5EF4-FFF2-40B4-BE49-F238E27FC236}">
                <a16:creationId xmlns:a16="http://schemas.microsoft.com/office/drawing/2014/main" id="{D500A493-AA7F-4E6E-BDF3-B729E8308A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2064" y="14486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671758" y="773551"/>
            <a:ext cx="9174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SzPct val="100000"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906859" y="1877083"/>
            <a:ext cx="9641735" cy="3750719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None/>
              <a:defRPr/>
            </a:pPr>
            <a:r>
              <a:rPr lang="pl-PL" sz="24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  <a:p>
            <a:pPr marL="520700" indent="-3429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Samofakturowanie,</a:t>
            </a:r>
          </a:p>
          <a:p>
            <a:pPr marL="520700" indent="-3429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Zarządzanie JST lub Grupą 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VAT</a:t>
            </a:r>
          </a:p>
          <a:p>
            <a:pPr marL="520700" indent="-3429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Zarządzania zakładem (oddziałem)  osoby prawnej bądź inną wyodrębnioną jednostką wewnętrzną podatnika.</a:t>
            </a:r>
          </a:p>
          <a:p>
            <a:pPr marL="520700" indent="-3429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Komornicze lub dla Organu Egzekucyjnego </a:t>
            </a: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0F7CC83E-EEAE-4EE4-BEA5-0CE1B22A7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CB37699A-3A6F-475D-A1DF-818F70F30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080" y="1628800"/>
            <a:ext cx="914479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4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5ACEC473-AD89-4603-8270-4291D5425A94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Założenia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b="1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34F5FF4-3DB8-429E-B474-4EF51BE40EE8}"/>
              </a:ext>
            </a:extLst>
          </p:cNvPr>
          <p:cNvSpPr txBox="1"/>
          <p:nvPr/>
        </p:nvSpPr>
        <p:spPr>
          <a:xfrm>
            <a:off x="1150396" y="1628800"/>
            <a:ext cx="9698132" cy="2677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e-Fakturze zostanie nadany unikatowy numer KSeF, </a:t>
            </a:r>
          </a:p>
          <a:p>
            <a:pPr marL="285750" indent="-285750" algn="just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 chwilą nadania numeru KSeF, e-Faktura automatycznie udostępniana jest nabywcy, </a:t>
            </a:r>
          </a:p>
          <a:p>
            <a:pPr marL="285750" indent="-285750" algn="just">
              <a:lnSpc>
                <a:spcPts val="3000"/>
              </a:lnSpc>
              <a:spcAft>
                <a:spcPts val="12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Dostęp do e-Faktur oraz możliwość nadawania uprawnień jest możliwa z poziomu Aplikacji Podatnika KSeF udostępnionej przez Ministerstwo Finansów.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21EAA80C-1940-4BCC-B4AA-1EF38104C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07E17C44-DD84-433B-9596-D295405E2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742" y="622777"/>
            <a:ext cx="969045" cy="96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4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671758" y="773551"/>
            <a:ext cx="9174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SzPct val="100000"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404131" y="1641553"/>
            <a:ext cx="11352439" cy="4318376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700" indent="-342900"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Standardowy</a:t>
            </a:r>
          </a:p>
          <a:p>
            <a:pPr marL="292100" indent="-342900">
              <a:spcAft>
                <a:spcPts val="600"/>
              </a:spcAft>
              <a:buClr>
                <a:srgbClr val="DC0032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pl-PL" sz="24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Uprawnienia </a:t>
            </a: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Właściciela</a:t>
            </a:r>
            <a:r>
              <a:rPr lang="pl-PL" sz="2400" b="1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– pierwotne uprawnienia przypisane automatycznie:</a:t>
            </a:r>
          </a:p>
          <a:p>
            <a:pPr marL="920750" lvl="1" indent="-285750"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Nadawanie uprawnień,</a:t>
            </a:r>
          </a:p>
          <a:p>
            <a:pPr marL="920750" lvl="1" indent="-285750"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Odbieranie uprawnień,</a:t>
            </a:r>
          </a:p>
          <a:p>
            <a:pPr marL="920750" lvl="1" indent="-285750"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Przeglądanie uprawnień,</a:t>
            </a:r>
          </a:p>
          <a:p>
            <a:pPr marL="920750" lvl="1" indent="-285750"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Wystawianie faktur,</a:t>
            </a:r>
          </a:p>
          <a:p>
            <a:pPr marL="920750" lvl="1" indent="-285750"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Dostęp do faktur wystawionych i otrzymanych,</a:t>
            </a:r>
          </a:p>
          <a:p>
            <a:pPr marL="920750" lvl="1" indent="-285750"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Zarządzanie jednostkami podrzędnymi</a:t>
            </a:r>
          </a:p>
          <a:p>
            <a:pPr marL="920750" lvl="1" indent="-285750">
              <a:spcAft>
                <a:spcPts val="600"/>
              </a:spcAft>
              <a:buClr>
                <a:srgbClr val="DC0032"/>
              </a:buClr>
              <a:buSzPct val="100000"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Przeglądanie historii sesji.</a:t>
            </a: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6907D911-9CD9-44D0-8080-3540EFAF3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a 2" descr="Mężczyzna z wypełnieniem pełnym">
            <a:extLst>
              <a:ext uri="{FF2B5EF4-FFF2-40B4-BE49-F238E27FC236}">
                <a16:creationId xmlns:a16="http://schemas.microsoft.com/office/drawing/2014/main" id="{1EC0F4F0-CE10-4078-8148-CABA9C5938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71664" y="1327549"/>
            <a:ext cx="805307" cy="80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7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671758" y="773551"/>
            <a:ext cx="9174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SzPct val="100000"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671758" y="1573798"/>
            <a:ext cx="4081096" cy="4374515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35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18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Schemat prezentuje przykładowe, możliwe rozwiązania w ramach standardowego modelu uprawnień.</a:t>
            </a:r>
          </a:p>
          <a:p>
            <a:pPr marL="4635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18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W tym przypadku podatnik może nadać różne uprawnienia osobom fizycznym (1) i (2) oraz podmiotowi (np. dla biura rachunkowego).</a:t>
            </a:r>
          </a:p>
          <a:p>
            <a:pPr marL="4635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18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Uprawnienia dla podmiotu mogą być również nadane przez osobę fizyczną (1)</a:t>
            </a:r>
          </a:p>
          <a:p>
            <a:pPr marL="463550" indent="-28575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18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  <a:sym typeface="Helvetica Neue Light"/>
              </a:rPr>
              <a:t>Podmiot nadaje uprawnienia osobie fizycznej (P1) we własnym kontekście – możliwe zastosowanie uprawnień pośrednich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E504F50F-BE62-47F4-955D-79BFE83EE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854" y="1325000"/>
            <a:ext cx="6366903" cy="473836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06999F0D-4F2F-43A2-B2C3-E4B07217B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70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671758" y="773551"/>
            <a:ext cx="9174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SzPct val="100000"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671758" y="1579801"/>
            <a:ext cx="11072146" cy="3698398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DC0032"/>
              </a:buClr>
              <a:buSzPct val="100000"/>
              <a:buNone/>
              <a:defRPr/>
            </a:pPr>
            <a:r>
              <a:rPr lang="pl-PL" sz="2400" b="1" dirty="0">
                <a:solidFill>
                  <a:prstClr val="black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Uprawnienia pośrednie </a:t>
            </a: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Roboto Bold" panose="020B0604020202020204" charset="0"/>
                <a:cs typeface="Open Sans" panose="020B0606030504020204" pitchFamily="34" charset="0"/>
              </a:rPr>
              <a:t>– to uprawnienia nadane przez podmiot z NIP na rzecz osób fizycznych (np. pracowników biura rachunkowego), a nie przez samego podatnika (klienta tego biura).</a:t>
            </a:r>
          </a:p>
          <a:p>
            <a:pPr marL="5207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Zastosowanie wyłącznie dla uprawnienia do wystawiania faktur lub dostępu do faktur, nadanego przez </a:t>
            </a: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</a:rPr>
              <a:t>podatnika, </a:t>
            </a:r>
          </a:p>
          <a:p>
            <a:pPr marL="5207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Podatnik nadaje uprawnienie do wystawiania faktur lub dostępu do faktur podmiotowi – wskazując jego NIP,</a:t>
            </a:r>
          </a:p>
          <a:p>
            <a:pPr marL="5207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Podmiot nie wskazuje tej osoby w imieniu podatnika tylko swoim,</a:t>
            </a:r>
          </a:p>
          <a:p>
            <a:pPr marL="5207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Podatnik nadając uprawnienie podmiotowi z NIP, zaznacza czy ten podmiot z NIP może to uprawnienie delegować na inne osoby.</a:t>
            </a:r>
          </a:p>
          <a:p>
            <a:pPr marL="5207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pl-PL" sz="2400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207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pl-PL" sz="2400" dirty="0">
              <a:solidFill>
                <a:prstClr val="black"/>
              </a:solidFill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814E5DC2-B75C-482D-AB3A-964E2008A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a 2" descr="Grupa kobiet z wypełnieniem pełnym">
            <a:extLst>
              <a:ext uri="{FF2B5EF4-FFF2-40B4-BE49-F238E27FC236}">
                <a16:creationId xmlns:a16="http://schemas.microsoft.com/office/drawing/2014/main" id="{FB86A3FE-BC44-4684-BB0D-4CD47F6C0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00256" y="76331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524928E-A03D-AB49-A332-91EB7FFDC256}"/>
              </a:ext>
            </a:extLst>
          </p:cNvPr>
          <p:cNvSpPr txBox="1"/>
          <p:nvPr/>
        </p:nvSpPr>
        <p:spPr>
          <a:xfrm>
            <a:off x="681184" y="1027165"/>
            <a:ext cx="9174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SzPct val="100000"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Modele uprawnień do korzystania z KSeF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381D92E-8767-4727-B5EE-C3E6251D9776}"/>
              </a:ext>
            </a:extLst>
          </p:cNvPr>
          <p:cNvSpPr txBox="1">
            <a:spLocks/>
          </p:cNvSpPr>
          <p:nvPr/>
        </p:nvSpPr>
        <p:spPr>
          <a:xfrm>
            <a:off x="681184" y="1611939"/>
            <a:ext cx="10977416" cy="5442004"/>
          </a:xfrm>
          <a:prstGeom prst="rect">
            <a:avLst/>
          </a:prstGeom>
        </p:spPr>
        <p:txBody>
          <a:bodyPr vert="horz" lIns="0" tIns="46800" rIns="90000" bIns="468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DC0032"/>
              </a:buClr>
              <a:buSzPct val="100000"/>
              <a:buNone/>
              <a:defRPr/>
            </a:pPr>
            <a:r>
              <a:rPr lang="pl-PL" sz="2400" b="1" dirty="0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Uprawnienia pośrednie – projektowane zmiany rozwiązań biznesowo-technicznych</a:t>
            </a:r>
          </a:p>
          <a:p>
            <a:pPr marL="17780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DC0032"/>
              </a:buClr>
              <a:buSzPct val="100000"/>
              <a:buNone/>
              <a:defRPr/>
            </a:pPr>
            <a:r>
              <a:rPr lang="pl-PL" sz="2400" b="1" dirty="0">
                <a:latin typeface="Lato" panose="020F05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Zakłada się możliwość, zgodnie z którą:</a:t>
            </a:r>
          </a:p>
          <a:p>
            <a:pPr marL="17780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DC0032"/>
              </a:buClr>
              <a:buSzPct val="100000"/>
              <a:buNone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Podmiot (wskazany przez podatnika jako uprawniony w zakresie wystawiania lub dostępu do faktur) nadając uprawnienie do dostępu do faktur i/lub uprawnienie do wystawiania faktur osobie fizycznej, może nadać jej:</a:t>
            </a:r>
          </a:p>
          <a:p>
            <a:pPr marL="5207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uprawnienia pośrednie selektywne – ze wskazaniem konkretnego kontekstu (NIP) docelowego </a:t>
            </a:r>
          </a:p>
          <a:p>
            <a:pPr marL="5207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DC0032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prstClr val="black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uprawnienia pośrednie generalne – działające w ramach wszystkich kontekstów biura (bez wskazania konkretnego kontekstu docelowego). </a:t>
            </a: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2F33C203-0508-47AF-BEA8-6CB956CE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69963929-9577-4E10-A101-F403C6ABB4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232" y="846924"/>
            <a:ext cx="914479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7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016B76BB-2F76-4898-BC28-3081DBD11D5E}"/>
              </a:ext>
            </a:extLst>
          </p:cNvPr>
          <p:cNvSpPr txBox="1"/>
          <p:nvPr/>
        </p:nvSpPr>
        <p:spPr>
          <a:xfrm>
            <a:off x="1199456" y="2276872"/>
            <a:ext cx="101826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Moduł Certyfikatów i Uprawnień (MCU)</a:t>
            </a:r>
          </a:p>
        </p:txBody>
      </p:sp>
    </p:spTree>
    <p:extLst>
      <p:ext uri="{BB962C8B-B14F-4D97-AF65-F5344CB8AC3E}">
        <p14:creationId xmlns:p14="http://schemas.microsoft.com/office/powerpoint/2010/main" val="18342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B453DEAD-A742-446A-A607-E55B30359D59}"/>
              </a:ext>
            </a:extLst>
          </p:cNvPr>
          <p:cNvSpPr/>
          <p:nvPr/>
        </p:nvSpPr>
        <p:spPr>
          <a:xfrm>
            <a:off x="2567608" y="2852936"/>
            <a:ext cx="7908958" cy="23042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pl-PL" sz="200" dirty="0">
              <a:solidFill>
                <a:schemeClr val="tx1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cs typeface="Arial" panose="020B0604020202020204" pitchFamily="34" charset="0"/>
              </a:rPr>
              <a:t>Jest jednym z elementów Krajowego Systemu e-Faktur.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cs typeface="Arial" panose="020B0604020202020204" pitchFamily="34" charset="0"/>
              </a:rPr>
              <a:t>MCU będzie służył do: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cs typeface="Arial" panose="020B0604020202020204" pitchFamily="34" charset="0"/>
              </a:rPr>
              <a:t>•	nadawania uprawnień użytkownikom systemu KSeF 2.0,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chemeClr val="tx1"/>
                </a:solidFill>
                <a:cs typeface="Arial" panose="020B0604020202020204" pitchFamily="34" charset="0"/>
              </a:rPr>
              <a:t>•	składania wniosków o wydanie certyfikatu KSeF oraz ich pobierania.</a:t>
            </a:r>
          </a:p>
          <a:p>
            <a:pPr>
              <a:lnSpc>
                <a:spcPct val="150000"/>
              </a:lnSpc>
            </a:pPr>
            <a:r>
              <a:rPr lang="pl-PL" sz="1600" dirty="0">
                <a:solidFill>
                  <a:schemeClr val="tx1"/>
                </a:solidFill>
                <a:cs typeface="Arial" panose="020B0604020202020204" pitchFamily="34" charset="0"/>
              </a:rPr>
              <a:t>O</a:t>
            </a:r>
            <a:r>
              <a:rPr lang="pl-PL" dirty="0">
                <a:solidFill>
                  <a:schemeClr val="tx1"/>
                </a:solidFill>
                <a:cs typeface="Arial" panose="020B0604020202020204" pitchFamily="34" charset="0"/>
              </a:rPr>
              <a:t>d 1 lutego 2026 r. będzie jednym z modułów Aplikacji Podatnika </a:t>
            </a:r>
            <a:r>
              <a:rPr lang="pl-PL" dirty="0" err="1">
                <a:solidFill>
                  <a:schemeClr val="tx1"/>
                </a:solidFill>
                <a:cs typeface="Arial" panose="020B0604020202020204" pitchFamily="34" charset="0"/>
              </a:rPr>
              <a:t>KSeF</a:t>
            </a:r>
            <a:r>
              <a:rPr lang="pl-PL" dirty="0">
                <a:solidFill>
                  <a:schemeClr val="tx1"/>
                </a:solidFill>
                <a:cs typeface="Arial" panose="020B0604020202020204" pitchFamily="34" charset="0"/>
              </a:rPr>
              <a:t>. 	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to jest MCU?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9A326218-08EF-45B3-967C-0A69C193695E}"/>
              </a:ext>
            </a:extLst>
          </p:cNvPr>
          <p:cNvSpPr/>
          <p:nvPr/>
        </p:nvSpPr>
        <p:spPr>
          <a:xfrm>
            <a:off x="2567608" y="1700808"/>
            <a:ext cx="7908958" cy="56855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bg1"/>
                </a:solidFill>
                <a:latin typeface="Lato" panose="020F0502020204030203" pitchFamily="34" charset="-18"/>
              </a:rPr>
              <a:t>Moduł Certyfikatów i Uprawnień (MCU)</a:t>
            </a:r>
          </a:p>
        </p:txBody>
      </p:sp>
      <p:pic>
        <p:nvPicPr>
          <p:cNvPr id="9" name="Grafika 8" descr="Obliczenia w chmurze z wypełnieniem pełnym">
            <a:extLst>
              <a:ext uri="{FF2B5EF4-FFF2-40B4-BE49-F238E27FC236}">
                <a16:creationId xmlns:a16="http://schemas.microsoft.com/office/drawing/2014/main" id="{B42D23F5-24AC-4287-85A5-A52886B48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400" y="2564904"/>
            <a:ext cx="1499925" cy="1499925"/>
          </a:xfrm>
          <a:prstGeom prst="rect">
            <a:avLst/>
          </a:prstGeom>
        </p:spPr>
      </p:pic>
      <p:pic>
        <p:nvPicPr>
          <p:cNvPr id="8" name="Obraz 6">
            <a:extLst>
              <a:ext uri="{FF2B5EF4-FFF2-40B4-BE49-F238E27FC236}">
                <a16:creationId xmlns:a16="http://schemas.microsoft.com/office/drawing/2014/main" id="{435C985C-5D1D-45DB-965A-E862B2EC5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24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B453DEAD-A742-446A-A607-E55B30359D59}"/>
              </a:ext>
            </a:extLst>
          </p:cNvPr>
          <p:cNvSpPr/>
          <p:nvPr/>
        </p:nvSpPr>
        <p:spPr>
          <a:xfrm>
            <a:off x="2567608" y="2852936"/>
            <a:ext cx="7908958" cy="23042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pl-PL" sz="200" dirty="0">
              <a:solidFill>
                <a:schemeClr val="tx1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Pamiętaj</a:t>
            </a:r>
            <a:r>
              <a:rPr lang="pl-PL" sz="2400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, z certyfikatów </a:t>
            </a:r>
            <a:r>
              <a:rPr lang="pl-PL" sz="2400" dirty="0" err="1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KSeF</a:t>
            </a:r>
            <a:r>
              <a:rPr lang="pl-PL" sz="2400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 będzie można korzystać tylko w ramach komercyjnego systemu finansowo-księgowego zintegrowanego z </a:t>
            </a:r>
            <a:r>
              <a:rPr lang="pl-PL" sz="2400" dirty="0" err="1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KSeF</a:t>
            </a:r>
            <a:r>
              <a:rPr lang="pl-PL" sz="2400" dirty="0">
                <a:solidFill>
                  <a:schemeClr val="tx1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 (API).	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to jest MCU?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9A326218-08EF-45B3-967C-0A69C193695E}"/>
              </a:ext>
            </a:extLst>
          </p:cNvPr>
          <p:cNvSpPr/>
          <p:nvPr/>
        </p:nvSpPr>
        <p:spPr>
          <a:xfrm>
            <a:off x="2567608" y="1700808"/>
            <a:ext cx="7908958" cy="56855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b="1" dirty="0">
                <a:solidFill>
                  <a:schemeClr val="bg1"/>
                </a:solidFill>
                <a:latin typeface="Lato" panose="020F0502020204030203" pitchFamily="34" charset="-18"/>
              </a:rPr>
              <a:t>Moduł Certyfikatów i Uprawnień (MCU)</a:t>
            </a:r>
          </a:p>
        </p:txBody>
      </p:sp>
      <p:pic>
        <p:nvPicPr>
          <p:cNvPr id="9" name="Grafika 8" descr="Obliczenia w chmurze z wypełnieniem pełnym">
            <a:extLst>
              <a:ext uri="{FF2B5EF4-FFF2-40B4-BE49-F238E27FC236}">
                <a16:creationId xmlns:a16="http://schemas.microsoft.com/office/drawing/2014/main" id="{B42D23F5-24AC-4287-85A5-A52886B48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400" y="2564904"/>
            <a:ext cx="1499925" cy="1499925"/>
          </a:xfrm>
          <a:prstGeom prst="rect">
            <a:avLst/>
          </a:prstGeom>
        </p:spPr>
      </p:pic>
      <p:pic>
        <p:nvPicPr>
          <p:cNvPr id="8" name="Obraz 6">
            <a:extLst>
              <a:ext uri="{FF2B5EF4-FFF2-40B4-BE49-F238E27FC236}">
                <a16:creationId xmlns:a16="http://schemas.microsoft.com/office/drawing/2014/main" id="{E61FA10E-9E7B-4C37-9E83-EDB8F15E4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49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59791" y="735061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Dostępność i uruchomienie MCU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Grafika 7" descr="Wykrzyknik z wypełnieniem pełnym">
            <a:extLst>
              <a:ext uri="{FF2B5EF4-FFF2-40B4-BE49-F238E27FC236}">
                <a16:creationId xmlns:a16="http://schemas.microsoft.com/office/drawing/2014/main" id="{38580977-ADCE-4BBF-A8CF-1DD16B87D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68208" y="4759183"/>
            <a:ext cx="914400" cy="914400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E2275C9E-9A91-41B3-BACE-A6539F256769}"/>
              </a:ext>
            </a:extLst>
          </p:cNvPr>
          <p:cNvSpPr txBox="1"/>
          <p:nvPr/>
        </p:nvSpPr>
        <p:spPr>
          <a:xfrm>
            <a:off x="6960096" y="1763606"/>
            <a:ext cx="3816423" cy="2530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</a:rPr>
              <a:t>Modułu Certyfikatów </a:t>
            </a:r>
            <a:r>
              <a:rPr lang="pl-PL" b="1" dirty="0"/>
              <a:t>i Uprawnień</a:t>
            </a: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</a:rPr>
              <a:t> KSeF  </a:t>
            </a:r>
            <a:r>
              <a:rPr lang="pl-PL" sz="1800" dirty="0">
                <a:latin typeface="Lato" panose="020F0502020204030203" pitchFamily="34" charset="-18"/>
                <a:cs typeface="Arial" panose="020B0604020202020204" pitchFamily="34" charset="0"/>
              </a:rPr>
              <a:t>dostępny będzie pod  adresem: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  <a:hlinkClick r:id="rId4"/>
              </a:rPr>
              <a:t>https://mcu.mf.gov.pl/web</a:t>
            </a:r>
            <a:endParaRPr lang="pl-PL" sz="1800" b="1" dirty="0">
              <a:latin typeface="Lato" panose="020F0502020204030203" pitchFamily="34" charset="-1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1800" dirty="0">
                <a:latin typeface="Lato" panose="020F0502020204030203" pitchFamily="34" charset="-18"/>
                <a:cs typeface="Arial" panose="020B0604020202020204" pitchFamily="34" charset="0"/>
              </a:rPr>
              <a:t>lub alternatywnie</a:t>
            </a: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dirty="0">
                <a:latin typeface="Lato" panose="020F0502020204030203" pitchFamily="34" charset="-18"/>
                <a:cs typeface="Arial" panose="020B0604020202020204" pitchFamily="34" charset="0"/>
                <a:hlinkClick r:id="rId5"/>
              </a:rPr>
              <a:t>https://ksef.mf.gov.pl/web/</a:t>
            </a:r>
            <a:endParaRPr lang="pl-PL" b="1" dirty="0">
              <a:latin typeface="Lato" panose="020F0502020204030203" pitchFamily="34" charset="-18"/>
              <a:cs typeface="Arial" panose="020B0604020202020204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95743BC8-233E-45A7-875D-7DED49190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9639" y="1700808"/>
            <a:ext cx="5023539" cy="3846909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AA89A691-E6B8-4819-B0EC-7A9750F07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88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>
            <a:extLst>
              <a:ext uri="{FF2B5EF4-FFF2-40B4-BE49-F238E27FC236}">
                <a16:creationId xmlns:a16="http://schemas.microsoft.com/office/drawing/2014/main" id="{770BEF3F-8B40-4DAE-864F-0CCE2E2F38CB}"/>
              </a:ext>
            </a:extLst>
          </p:cNvPr>
          <p:cNvSpPr txBox="1"/>
          <p:nvPr/>
        </p:nvSpPr>
        <p:spPr>
          <a:xfrm>
            <a:off x="1159791" y="735061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Dostępność i uruchomienie MCU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24E8734-4A14-4C96-9258-7727E7B5D7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0448442"/>
              </p:ext>
            </p:extLst>
          </p:nvPr>
        </p:nvGraphicFramePr>
        <p:xfrm>
          <a:off x="1343472" y="1268761"/>
          <a:ext cx="763284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Obraz 6">
            <a:extLst>
              <a:ext uri="{FF2B5EF4-FFF2-40B4-BE49-F238E27FC236}">
                <a16:creationId xmlns:a16="http://schemas.microsoft.com/office/drawing/2014/main" id="{43C1EEAE-7952-47AB-9A56-C433F31B6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49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>
            <a:extLst>
              <a:ext uri="{FF2B5EF4-FFF2-40B4-BE49-F238E27FC236}">
                <a16:creationId xmlns:a16="http://schemas.microsoft.com/office/drawing/2014/main" id="{770BEF3F-8B40-4DAE-864F-0CCE2E2F38CB}"/>
              </a:ext>
            </a:extLst>
          </p:cNvPr>
          <p:cNvSpPr txBox="1"/>
          <p:nvPr/>
        </p:nvSpPr>
        <p:spPr>
          <a:xfrm>
            <a:off x="1159791" y="735061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Dostępność i uruchomienie MCU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4DE164D3-452B-4622-BF55-F07C3D276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5" y="1398296"/>
            <a:ext cx="4032448" cy="4455160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153B5037-F7CC-470C-A994-8B24E92FE37F}"/>
              </a:ext>
            </a:extLst>
          </p:cNvPr>
          <p:cNvSpPr txBox="1"/>
          <p:nvPr/>
        </p:nvSpPr>
        <p:spPr>
          <a:xfrm>
            <a:off x="5015880" y="1012060"/>
            <a:ext cx="6634643" cy="47737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endParaRPr 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l-PL" dirty="0">
                <a:cs typeface="Arial" panose="020B0604020202020204" pitchFamily="34" charset="0"/>
              </a:rPr>
              <a:t>Opis metod autoryzacji: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pl-PL" b="1" dirty="0">
                <a:cs typeface="Arial" panose="020B0604020202020204" pitchFamily="34" charset="0"/>
              </a:rPr>
              <a:t>Profil zaufany </a:t>
            </a:r>
            <a:r>
              <a:rPr lang="pl-PL" dirty="0">
                <a:cs typeface="Arial" panose="020B0604020202020204" pitchFamily="34" charset="0"/>
              </a:rPr>
              <a:t>– bezpłatne rozwiązanie, dostępne dla każdego przedsiębiorcy, umożliwia logowanie Podpisem Zaufanym 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pl-PL" b="1" dirty="0">
                <a:cs typeface="Arial" panose="020B0604020202020204" pitchFamily="34" charset="0"/>
              </a:rPr>
              <a:t>Certyfikat kwalifikowany </a:t>
            </a:r>
            <a:r>
              <a:rPr lang="pl-PL" dirty="0">
                <a:cs typeface="Arial" panose="020B0604020202020204" pitchFamily="34" charset="0"/>
              </a:rPr>
              <a:t>– rozwiązanie płatne, dostępne dla posiadaczy certyfikatów kwalifikowanych lub pieczęci kwalifikowanej</a:t>
            </a:r>
          </a:p>
          <a:p>
            <a:pPr marL="342900" indent="-342900" algn="just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pl-PL" b="1" dirty="0">
                <a:cs typeface="Arial" panose="020B0604020202020204" pitchFamily="34" charset="0"/>
              </a:rPr>
              <a:t>„Odcisk palca” certyfikatu kwalifikowanego </a:t>
            </a:r>
            <a:r>
              <a:rPr lang="pl-PL" dirty="0">
                <a:cs typeface="Arial" panose="020B0604020202020204" pitchFamily="34" charset="0"/>
              </a:rPr>
              <a:t>- rozwiązanie jest pomocne, gdy posiadany certyfikat kwalifikowany nie zawiera identyfikatora NIP ani PESEL, a użycie tego certyfikatu wymaga uprzedniego nadania uprawnień na tzw. odcisk palca tego certyfikatu. 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B78169B8-598B-459A-A051-B9EF7C26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93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9BAC5FC0-A379-4C0E-B3A6-1ADB54B1A148}"/>
              </a:ext>
            </a:extLst>
          </p:cNvPr>
          <p:cNvSpPr txBox="1"/>
          <p:nvPr/>
        </p:nvSpPr>
        <p:spPr>
          <a:xfrm>
            <a:off x="925920" y="1556792"/>
            <a:ext cx="1022513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b="1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Z Krajowego Systemu e-Faktur mogą korzystać: </a:t>
            </a:r>
          </a:p>
          <a:p>
            <a:endParaRPr lang="pl-PL" sz="1800" b="0" i="0" u="none" strike="noStrike" baseline="0" dirty="0">
              <a:solidFill>
                <a:srgbClr val="000000"/>
              </a:solidFill>
              <a:latin typeface="Lato" panose="020F0502020204030203" pitchFamily="34" charset="-18"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podatnik,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podmioty wskazane przez podatnika,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podmioty, o których mowa w art. 106c,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osoby fizyczne wskazane przez podmioty, o których mowa w art. 106c,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osoby fizyczne wskazane w zawiadomieniu o nadaniu lub odebraniu uprawnień do korzystania </a:t>
            </a:r>
            <a:b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</a:b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z Krajowego Systemu e-Faktur, którym podatnik lub podmioty, o których mowa w art. 106c pkt 1, nadali uprawnienia do korzystania z tego systemu,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podmioty inne, niż ww. wskazane przez osoby fizyczne korzystające z Krajowego Systemu </a:t>
            </a:r>
            <a:b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</a:br>
            <a:r>
              <a:rPr lang="pl-PL" sz="180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e-Faktur, jeżeli prawo do wskazywania innego podmiotu wynika z uprawnień nadanych tym osobom fizycznym </a:t>
            </a:r>
            <a:endParaRPr lang="pl-PL" sz="1800" b="0" i="0" u="none" strike="noStrike" baseline="0" dirty="0">
              <a:solidFill>
                <a:srgbClr val="000000"/>
              </a:solidFill>
              <a:latin typeface="Lato" panose="020F0502020204030203" pitchFamily="34" charset="-18"/>
            </a:endParaRPr>
          </a:p>
          <a:p>
            <a:r>
              <a:rPr lang="pl-PL" dirty="0">
                <a:solidFill>
                  <a:srgbClr val="000000"/>
                </a:solidFill>
                <a:latin typeface="Lato" panose="020F0502020204030203" pitchFamily="34" charset="-18"/>
              </a:rPr>
              <a:t>  </a:t>
            </a: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Lato" panose="020F0502020204030203" pitchFamily="34" charset="-18"/>
              </a:rPr>
              <a:t>  – uwierzytelnieni w sposób określony w przepisach wydanych na podstawie art. 106r pkt 3. </a:t>
            </a:r>
            <a:endParaRPr lang="pl-PL" dirty="0">
              <a:latin typeface="Lato" panose="020F0502020204030203" pitchFamily="34" charset="-18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975FB55-CED9-4BDC-A1BA-77D2C905D85E}"/>
              </a:ext>
            </a:extLst>
          </p:cNvPr>
          <p:cNvSpPr txBox="1"/>
          <p:nvPr/>
        </p:nvSpPr>
        <p:spPr>
          <a:xfrm>
            <a:off x="899727" y="642754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Kto może korzystać z KS</a:t>
            </a:r>
            <a:r>
              <a:rPr lang="pl-PL" sz="3000" dirty="0">
                <a:solidFill>
                  <a:srgbClr val="FF0000"/>
                </a:solidFill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e</a:t>
            </a:r>
            <a:r>
              <a:rPr lang="pl-PL" sz="3000" dirty="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F?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459EBE79-D544-47DE-9C22-4C4C09252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a 5" descr="Sala posiedzeń z wypełnieniem pełnym">
            <a:extLst>
              <a:ext uri="{FF2B5EF4-FFF2-40B4-BE49-F238E27FC236}">
                <a16:creationId xmlns:a16="http://schemas.microsoft.com/office/drawing/2014/main" id="{BAF74551-FA03-4651-B9C3-0FF73D59C3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8654" y="1196752"/>
            <a:ext cx="1451208" cy="137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8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A6A0541-94A5-488D-B708-C41AB4F5C33F}"/>
              </a:ext>
            </a:extLst>
          </p:cNvPr>
          <p:cNvSpPr txBox="1"/>
          <p:nvPr/>
        </p:nvSpPr>
        <p:spPr>
          <a:xfrm>
            <a:off x="1055441" y="714053"/>
            <a:ext cx="90704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Nadawanie uprawnień w MCU - rodzaje uprawnień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7FCF6C6-FF5F-40C3-9AF9-BB931BB9A8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2004930"/>
              </p:ext>
            </p:extLst>
          </p:nvPr>
        </p:nvGraphicFramePr>
        <p:xfrm>
          <a:off x="2495600" y="1268052"/>
          <a:ext cx="8424936" cy="4870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311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A6A0541-94A5-488D-B708-C41AB4F5C33F}"/>
              </a:ext>
            </a:extLst>
          </p:cNvPr>
          <p:cNvSpPr txBox="1"/>
          <p:nvPr/>
        </p:nvSpPr>
        <p:spPr>
          <a:xfrm>
            <a:off x="1055441" y="714053"/>
            <a:ext cx="90704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Nadawanie uprawnień w MCU - rodzaje uprawnień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7FCF6C6-FF5F-40C3-9AF9-BB931BB9A8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016097"/>
              </p:ext>
            </p:extLst>
          </p:nvPr>
        </p:nvGraphicFramePr>
        <p:xfrm>
          <a:off x="2495600" y="1268052"/>
          <a:ext cx="8424936" cy="4870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006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212497" y="620688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to jest Certyfikat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DFFDEE3-837E-404C-BEF4-2969CBFF09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156301"/>
              </p:ext>
            </p:extLst>
          </p:nvPr>
        </p:nvGraphicFramePr>
        <p:xfrm>
          <a:off x="1212497" y="1174686"/>
          <a:ext cx="1001686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372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to jest Certyfikat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DFFDEE3-837E-404C-BEF4-2969CBFF09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1409875"/>
              </p:ext>
            </p:extLst>
          </p:nvPr>
        </p:nvGraphicFramePr>
        <p:xfrm>
          <a:off x="1343472" y="1268761"/>
          <a:ext cx="885698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509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99456" y="71476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to jest Certyfikat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DFFDEE3-837E-404C-BEF4-2969CBFF09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9082512"/>
              </p:ext>
            </p:extLst>
          </p:nvPr>
        </p:nvGraphicFramePr>
        <p:xfrm>
          <a:off x="1320341" y="1412776"/>
          <a:ext cx="885698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241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99456" y="71476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Co to jest Certyfikat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F?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DFFDEE3-837E-404C-BEF4-2969CBFF09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1746505"/>
              </p:ext>
            </p:extLst>
          </p:nvPr>
        </p:nvGraphicFramePr>
        <p:xfrm>
          <a:off x="1320341" y="1412776"/>
          <a:ext cx="885698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415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A6A0541-94A5-488D-B708-C41AB4F5C33F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CERTYFIKAT TYPU 1 DO UWIERZYTELNIENIA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7FCF6C6-FF5F-40C3-9AF9-BB931BB9A8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9344547"/>
              </p:ext>
            </p:extLst>
          </p:nvPr>
        </p:nvGraphicFramePr>
        <p:xfrm>
          <a:off x="2495600" y="1484784"/>
          <a:ext cx="7664400" cy="465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665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9597ABD9-DE42-4313-A3E5-2FB53FD43B3A}"/>
              </a:ext>
            </a:extLst>
          </p:cNvPr>
          <p:cNvSpPr txBox="1"/>
          <p:nvPr/>
        </p:nvSpPr>
        <p:spPr>
          <a:xfrm>
            <a:off x="1127448" y="72813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CERTYFIKAT TYPU 2 OFFLINE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DFFDEE3-837E-404C-BEF4-2969CBFF09FC}"/>
              </a:ext>
            </a:extLst>
          </p:cNvPr>
          <p:cNvGraphicFramePr/>
          <p:nvPr/>
        </p:nvGraphicFramePr>
        <p:xfrm>
          <a:off x="979035" y="2852936"/>
          <a:ext cx="871296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A3CA81AA-D543-4BFC-95C7-CDFC6A27FB1B}"/>
              </a:ext>
            </a:extLst>
          </p:cNvPr>
          <p:cNvSpPr/>
          <p:nvPr/>
        </p:nvSpPr>
        <p:spPr>
          <a:xfrm>
            <a:off x="677631" y="1484784"/>
            <a:ext cx="9014372" cy="13681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Przeznaczony będzie do oznaczenia faktury kodem umożliwiającym potwierdzenie tożsamości wystawcy przy wystawianiu faktur w trybie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OFFLINE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(tj. w trybie offline24, offline-niedostępność systemu, trybie awarii KSeF). </a:t>
            </a:r>
          </a:p>
        </p:txBody>
      </p:sp>
    </p:spTree>
    <p:extLst>
      <p:ext uri="{BB962C8B-B14F-4D97-AF65-F5344CB8AC3E}">
        <p14:creationId xmlns:p14="http://schemas.microsoft.com/office/powerpoint/2010/main" val="416624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A6A0541-94A5-488D-B708-C41AB4F5C33F}"/>
              </a:ext>
            </a:extLst>
          </p:cNvPr>
          <p:cNvSpPr txBox="1"/>
          <p:nvPr/>
        </p:nvSpPr>
        <p:spPr>
          <a:xfrm>
            <a:off x="1183541" y="71405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CERTYFIKAT </a:t>
            </a:r>
            <a:r>
              <a:rPr kumimoji="0" lang="pl-PL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KSeF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7FCF6C6-FF5F-40C3-9AF9-BB931BB9A8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1860106"/>
              </p:ext>
            </p:extLst>
          </p:nvPr>
        </p:nvGraphicFramePr>
        <p:xfrm>
          <a:off x="2495600" y="1484784"/>
          <a:ext cx="7664400" cy="465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05C87489-BC00-41D8-87AC-37A7BFF7B0B7}"/>
              </a:ext>
            </a:extLst>
          </p:cNvPr>
          <p:cNvSpPr txBox="1"/>
          <p:nvPr/>
        </p:nvSpPr>
        <p:spPr>
          <a:xfrm>
            <a:off x="1055440" y="763425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Wydanie certyfikatu KSeF w MCU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C11C86D-115B-42A9-A077-24F48DB33C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0003891"/>
              </p:ext>
            </p:extLst>
          </p:nvPr>
        </p:nvGraphicFramePr>
        <p:xfrm>
          <a:off x="2443820" y="1824565"/>
          <a:ext cx="7304360" cy="4365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ole tekstowe 7">
            <a:extLst>
              <a:ext uri="{FF2B5EF4-FFF2-40B4-BE49-F238E27FC236}">
                <a16:creationId xmlns:a16="http://schemas.microsoft.com/office/drawing/2014/main" id="{04CAE838-D708-436C-B82D-2A502D70AAB5}"/>
              </a:ext>
            </a:extLst>
          </p:cNvPr>
          <p:cNvSpPr txBox="1"/>
          <p:nvPr/>
        </p:nvSpPr>
        <p:spPr>
          <a:xfrm>
            <a:off x="1055440" y="1317423"/>
            <a:ext cx="9361040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Limity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dotyczące certyfikatów </a:t>
            </a:r>
            <a:r>
              <a:rPr kumimoji="0" lang="pl-PL" alt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KSeF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.</a:t>
            </a: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53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1183541" y="714325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>
                <a:latin typeface="Lato Black" panose="020F0A02020204030203" pitchFamily="34" charset="-18"/>
                <a:ea typeface="Open Sans Extrabold" panose="020B0606030504020204" pitchFamily="34" charset="0"/>
                <a:cs typeface="Open Sans Extrabold" panose="020B0606030504020204" pitchFamily="34" charset="0"/>
              </a:rPr>
              <a:t>Czym jest faktura ustrukturyzowana (e-Faktura) ?</a:t>
            </a:r>
            <a:endParaRPr lang="pl-PL" sz="30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1095407" y="1340768"/>
            <a:ext cx="10001185" cy="462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Faktura ustrukturyzowana jest to faktura wystawiona </a:t>
            </a:r>
            <a:b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przy użyciu Krajowego Systemu e-Faktur wraz </a:t>
            </a:r>
            <a:b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 przydzielonym numerem identyfikującym tę fakturę </a:t>
            </a:r>
            <a:b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 tym systemie </a:t>
            </a:r>
            <a:r>
              <a:rPr lang="pl-PL" sz="20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( art. 2. pkt 32a ustawy VAT).</a:t>
            </a:r>
          </a:p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Dokument w formie elektronicznej w formacie XML wystawiony z oprogramowania według wzoru (formatu), z nadanym numerem KSeF.</a:t>
            </a:r>
          </a:p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pl-PL" sz="20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Wzór e-Faktury – format i elementy e-Faktury zawiera struktura, zaimplementowana w oprogramowaniu do wystawiania faktur, podatnik nie pobiera jej do samodzielnej instalacji czy też bezpośredniego wypełnienia.</a:t>
            </a:r>
          </a:p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endParaRPr lang="pl-PL" sz="2400" dirty="0"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D55247BB-2D5E-43B7-A59C-FEED3FD9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06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05C87489-BC00-41D8-87AC-37A7BFF7B0B7}"/>
              </a:ext>
            </a:extLst>
          </p:cNvPr>
          <p:cNvSpPr txBox="1"/>
          <p:nvPr/>
        </p:nvSpPr>
        <p:spPr>
          <a:xfrm>
            <a:off x="1055440" y="763425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Wydanie certyfikatu KSeF w MCU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C11C86D-115B-42A9-A077-24F48DB33C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9937010"/>
              </p:ext>
            </p:extLst>
          </p:nvPr>
        </p:nvGraphicFramePr>
        <p:xfrm>
          <a:off x="2443820" y="1824565"/>
          <a:ext cx="7304360" cy="4365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ole tekstowe 7">
            <a:extLst>
              <a:ext uri="{FF2B5EF4-FFF2-40B4-BE49-F238E27FC236}">
                <a16:creationId xmlns:a16="http://schemas.microsoft.com/office/drawing/2014/main" id="{04CAE838-D708-436C-B82D-2A502D70AAB5}"/>
              </a:ext>
            </a:extLst>
          </p:cNvPr>
          <p:cNvSpPr txBox="1"/>
          <p:nvPr/>
        </p:nvSpPr>
        <p:spPr>
          <a:xfrm>
            <a:off x="1055440" y="1359694"/>
            <a:ext cx="9361040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Limity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dotyczące certyfikatów </a:t>
            </a:r>
            <a:r>
              <a:rPr kumimoji="0" lang="pl-PL" alt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KSeF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.</a:t>
            </a: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73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05C87489-BC00-41D8-87AC-37A7BFF7B0B7}"/>
              </a:ext>
            </a:extLst>
          </p:cNvPr>
          <p:cNvSpPr txBox="1"/>
          <p:nvPr/>
        </p:nvSpPr>
        <p:spPr>
          <a:xfrm>
            <a:off x="1199456" y="662451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Wydanie certyfikatu KSeF w MCU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FD16222-E59F-4240-9600-5CC5DFD5D52D}"/>
              </a:ext>
            </a:extLst>
          </p:cNvPr>
          <p:cNvSpPr txBox="1"/>
          <p:nvPr/>
        </p:nvSpPr>
        <p:spPr>
          <a:xfrm>
            <a:off x="1055440" y="1208043"/>
            <a:ext cx="9361040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Aby złożyć w MCU wniosek o </a:t>
            </a: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certyfikat KSeF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, po uprzednim zalogowaniu do MCU należy z menu głównego wybrać pozycję „Certyfikaty”, a następnie </a:t>
            </a:r>
            <a:r>
              <a:rPr kumimoji="0" lang="pl-PL" alt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podzakładkę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„Wnioskuj o certyfikat”.</a:t>
            </a: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00FD1A49-9B93-4851-A87A-18757F9A4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2132856"/>
            <a:ext cx="4897123" cy="3865877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E6710F7F-5DFA-46A3-8787-BCD33CD0ABAE}"/>
              </a:ext>
            </a:extLst>
          </p:cNvPr>
          <p:cNvSpPr txBox="1"/>
          <p:nvPr/>
        </p:nvSpPr>
        <p:spPr>
          <a:xfrm>
            <a:off x="6816080" y="2348880"/>
            <a:ext cx="4320480" cy="2957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MCU wyświetli formularz „Generowanie klucza i wniosku o wydanie certyfikatu”. </a:t>
            </a:r>
            <a:r>
              <a:rPr kumimoji="0" lang="pl-PL" alt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Jest to pierwszy krok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procesu składania wniosku o wydanie certyfikatu. </a:t>
            </a:r>
          </a:p>
          <a:p>
            <a:pPr marL="285750" marR="0" lvl="0" indent="-285750" algn="just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 tym kroku generowana jest para kluczy: publiczny i prywatny do certyfikatu.</a:t>
            </a:r>
          </a:p>
        </p:txBody>
      </p:sp>
    </p:spTree>
    <p:extLst>
      <p:ext uri="{BB962C8B-B14F-4D97-AF65-F5344CB8AC3E}">
        <p14:creationId xmlns:p14="http://schemas.microsoft.com/office/powerpoint/2010/main" val="356381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05C87489-BC00-41D8-87AC-37A7BFF7B0B7}"/>
              </a:ext>
            </a:extLst>
          </p:cNvPr>
          <p:cNvSpPr txBox="1"/>
          <p:nvPr/>
        </p:nvSpPr>
        <p:spPr>
          <a:xfrm>
            <a:off x="1199456" y="863683"/>
            <a:ext cx="89423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Wydanie certyfikatu KSeF w MCU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AF09600-799D-4CA5-95C1-EA5A03FC06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1039629"/>
              </p:ext>
            </p:extLst>
          </p:nvPr>
        </p:nvGraphicFramePr>
        <p:xfrm>
          <a:off x="1703512" y="1340768"/>
          <a:ext cx="7664400" cy="465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07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05C87489-BC00-41D8-87AC-37A7BFF7B0B7}"/>
              </a:ext>
            </a:extLst>
          </p:cNvPr>
          <p:cNvSpPr txBox="1"/>
          <p:nvPr/>
        </p:nvSpPr>
        <p:spPr>
          <a:xfrm>
            <a:off x="695400" y="642754"/>
            <a:ext cx="93744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Opis pozycji tabeli zawartych w Liście certyfikatów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CA86F7A-717F-43F7-8794-6607409C2ECE}"/>
              </a:ext>
            </a:extLst>
          </p:cNvPr>
          <p:cNvGraphicFramePr/>
          <p:nvPr/>
        </p:nvGraphicFramePr>
        <p:xfrm>
          <a:off x="911424" y="1196752"/>
          <a:ext cx="9265901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ymek mowy: prostokąt z zaokrąglonymi rogami 1">
            <a:extLst>
              <a:ext uri="{FF2B5EF4-FFF2-40B4-BE49-F238E27FC236}">
                <a16:creationId xmlns:a16="http://schemas.microsoft.com/office/drawing/2014/main" id="{8873899C-1FAF-4A04-8380-846AB9092B1A}"/>
              </a:ext>
            </a:extLst>
          </p:cNvPr>
          <p:cNvSpPr/>
          <p:nvPr/>
        </p:nvSpPr>
        <p:spPr>
          <a:xfrm>
            <a:off x="9552384" y="2420888"/>
            <a:ext cx="2592288" cy="2376264"/>
          </a:xfrm>
          <a:prstGeom prst="wedgeRoundRectCallout">
            <a:avLst>
              <a:gd name="adj1" fmla="val -53169"/>
              <a:gd name="adj2" fmla="val 79545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Identyfikatory NIP i PESEL są powiązane (co pozwala na ich zamienne użycie) w tabeli zostaną wyświetlone certyfikaty wydane na oba identyfikatory</a:t>
            </a:r>
          </a:p>
        </p:txBody>
      </p:sp>
    </p:spTree>
    <p:extLst>
      <p:ext uri="{BB962C8B-B14F-4D97-AF65-F5344CB8AC3E}">
        <p14:creationId xmlns:p14="http://schemas.microsoft.com/office/powerpoint/2010/main" val="375513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05C87489-BC00-41D8-87AC-37A7BFF7B0B7}"/>
              </a:ext>
            </a:extLst>
          </p:cNvPr>
          <p:cNvSpPr txBox="1"/>
          <p:nvPr/>
        </p:nvSpPr>
        <p:spPr>
          <a:xfrm>
            <a:off x="945286" y="692696"/>
            <a:ext cx="93744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Opis pozycji tabeli zawartych w Liście certyfikatów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0FF0CB8-F143-44CC-B5C5-0A68B8339A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3612421"/>
              </p:ext>
            </p:extLst>
          </p:nvPr>
        </p:nvGraphicFramePr>
        <p:xfrm>
          <a:off x="1271464" y="1196752"/>
          <a:ext cx="8722058" cy="4797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951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016B76BB-2F76-4898-BC28-3081DBD11D5E}"/>
              </a:ext>
            </a:extLst>
          </p:cNvPr>
          <p:cNvSpPr txBox="1"/>
          <p:nvPr/>
        </p:nvSpPr>
        <p:spPr>
          <a:xfrm>
            <a:off x="1241896" y="2276872"/>
            <a:ext cx="83824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Wystawianie faktur w trybie OFFLINE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635B226-75D3-47BB-AE82-399B79C2BB6B}"/>
              </a:ext>
            </a:extLst>
          </p:cNvPr>
          <p:cNvSpPr txBox="1"/>
          <p:nvPr/>
        </p:nvSpPr>
        <p:spPr>
          <a:xfrm>
            <a:off x="1343472" y="4077072"/>
            <a:ext cx="70567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DC0032"/>
              </a:buClr>
              <a:buSzPct val="100000"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Offline24, niedostępność systemu i awaria KSeF</a:t>
            </a:r>
          </a:p>
        </p:txBody>
      </p:sp>
    </p:spTree>
    <p:extLst>
      <p:ext uri="{BB962C8B-B14F-4D97-AF65-F5344CB8AC3E}">
        <p14:creationId xmlns:p14="http://schemas.microsoft.com/office/powerpoint/2010/main" val="365306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A457CDCE-9263-4442-88BE-19CEA5982C93}"/>
              </a:ext>
            </a:extLst>
          </p:cNvPr>
          <p:cNvSpPr txBox="1"/>
          <p:nvPr/>
        </p:nvSpPr>
        <p:spPr>
          <a:xfrm>
            <a:off x="1036424" y="612706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Tryby wystawiania faktur w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0B03F3D1-EC34-48C3-9E00-8B8AA915AABD}"/>
              </a:ext>
            </a:extLst>
          </p:cNvPr>
          <p:cNvSpPr txBox="1"/>
          <p:nvPr/>
        </p:nvSpPr>
        <p:spPr>
          <a:xfrm>
            <a:off x="1036424" y="1815549"/>
            <a:ext cx="7723872" cy="3730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W systemie KSeF od strony technicznej funkcjonują dwa tryby wystawiania faktur: tryb ONLINE i tryb OFFLINE. </a:t>
            </a:r>
          </a:p>
          <a:p>
            <a:pPr>
              <a:lnSpc>
                <a:spcPct val="150000"/>
              </a:lnSpc>
            </a:pPr>
            <a:endParaRPr lang="pl-PL" sz="800" dirty="0">
              <a:latin typeface="Lato" panose="020F0502020204030203" pitchFamily="34" charset="-1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Lato" panose="020F0502020204030203" pitchFamily="34" charset="-18"/>
              </a:rPr>
              <a:t>Tryb ONLINE </a:t>
            </a:r>
            <a:r>
              <a:rPr lang="pl-PL" dirty="0">
                <a:latin typeface="Lato" panose="020F0502020204030203" pitchFamily="34" charset="-18"/>
              </a:rPr>
              <a:t>to wystawianie faktur w czasie rzeczywistym do KSeF (wysyłka pliku XML faktury do KSeF następuje w tym samym dniu co data wskazana w polu P_1 pliku XML).</a:t>
            </a:r>
          </a:p>
          <a:p>
            <a:pPr>
              <a:lnSpc>
                <a:spcPct val="150000"/>
              </a:lnSpc>
            </a:pPr>
            <a:endParaRPr lang="pl-PL" sz="800" dirty="0">
              <a:latin typeface="Lato" panose="020F0502020204030203" pitchFamily="34" charset="-1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Lato" panose="020F0502020204030203" pitchFamily="34" charset="-18"/>
              </a:rPr>
              <a:t>Tryb OFFLINE </a:t>
            </a:r>
            <a:r>
              <a:rPr lang="pl-PL" dirty="0">
                <a:latin typeface="Lato" panose="020F0502020204030203" pitchFamily="34" charset="-18"/>
              </a:rPr>
              <a:t>sprowadza się natomiast do wystawienia faktury poza KSeF i dosłaniu jej później do systemu w określonym ustawowo terminie, celem nadania jej numeru KSeF.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6255531A-49AE-4455-A4DB-EF88FE801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264" y="2420888"/>
            <a:ext cx="2983832" cy="1836204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9A7C287C-10F4-4969-B809-2E9DEEF5C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52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6">
            <a:extLst>
              <a:ext uri="{FF2B5EF4-FFF2-40B4-BE49-F238E27FC236}">
                <a16:creationId xmlns:a16="http://schemas.microsoft.com/office/drawing/2014/main" id="{F10BDEC3-EC80-4E4E-BA5E-0A9624A0A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CE84CA05-E4A5-4887-B76C-EDA07646F4F1}"/>
              </a:ext>
            </a:extLst>
          </p:cNvPr>
          <p:cNvSpPr txBox="1"/>
          <p:nvPr/>
        </p:nvSpPr>
        <p:spPr>
          <a:xfrm>
            <a:off x="970283" y="684220"/>
            <a:ext cx="10565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Faktury offline – tryby postępowania 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6C02650-31FD-4917-B9A9-CF07505E13A1}"/>
              </a:ext>
            </a:extLst>
          </p:cNvPr>
          <p:cNvSpPr txBox="1"/>
          <p:nvPr/>
        </p:nvSpPr>
        <p:spPr>
          <a:xfrm>
            <a:off x="1219042" y="1583977"/>
            <a:ext cx="9753915" cy="573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pl-PL" altLang="pl-PL" sz="24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Zaprojektowane tryby postępowania OFFLINE:</a:t>
            </a:r>
            <a:endParaRPr lang="pl-PL" altLang="pl-PL" dirty="0">
              <a:solidFill>
                <a:srgbClr val="000000"/>
              </a:solidFill>
              <a:latin typeface="Lato" panose="020F0502020204030203" pitchFamily="34" charset="-18"/>
              <a:cs typeface="Arial" panose="020B0604020202020204" pitchFamily="34" charset="0"/>
            </a:endParaRP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3B39D1C2-437E-4343-9E38-BDD16E79537A}"/>
              </a:ext>
            </a:extLst>
          </p:cNvPr>
          <p:cNvSpPr/>
          <p:nvPr/>
        </p:nvSpPr>
        <p:spPr>
          <a:xfrm>
            <a:off x="2279576" y="2855222"/>
            <a:ext cx="3618944" cy="114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TRYB OFFLINE 24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(np. na wypadek braku Internetu po stronie podatnika)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86C9A038-519F-4690-B711-DC3F8943B678}"/>
              </a:ext>
            </a:extLst>
          </p:cNvPr>
          <p:cNvSpPr/>
          <p:nvPr/>
        </p:nvSpPr>
        <p:spPr>
          <a:xfrm>
            <a:off x="7284147" y="2812123"/>
            <a:ext cx="3618944" cy="114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TRYB OFFLINE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– NIEDOSTĘPNOŚĆ KSeF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(na wypadek zaplanowanych prac serwisowych w KSeF)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9272526E-671B-4E09-BF8E-4C68EA715DB3}"/>
              </a:ext>
            </a:extLst>
          </p:cNvPr>
          <p:cNvSpPr/>
          <p:nvPr/>
        </p:nvSpPr>
        <p:spPr>
          <a:xfrm>
            <a:off x="4439816" y="4179729"/>
            <a:ext cx="3618944" cy="114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b="1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TRYB AWARYJNY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1600" dirty="0">
                <a:solidFill>
                  <a:srgbClr val="000000"/>
                </a:solidFill>
                <a:latin typeface="Lato" panose="020F0502020204030203" pitchFamily="34" charset="-18"/>
                <a:cs typeface="Arial" panose="020B0604020202020204" pitchFamily="34" charset="0"/>
              </a:rPr>
              <a:t>(na wypadek awarii KSeF komunikowanej w BIP oraz oprogramowaniu interfejsowym)</a:t>
            </a:r>
          </a:p>
        </p:txBody>
      </p:sp>
      <p:pic>
        <p:nvPicPr>
          <p:cNvPr id="11" name="Grafika 10" descr="Narzędzia z wypełnieniem pełnym">
            <a:extLst>
              <a:ext uri="{FF2B5EF4-FFF2-40B4-BE49-F238E27FC236}">
                <a16:creationId xmlns:a16="http://schemas.microsoft.com/office/drawing/2014/main" id="{5AB460D5-F106-4DC8-8677-5CDDE55665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13732" y="2915646"/>
            <a:ext cx="914400" cy="914400"/>
          </a:xfrm>
          <a:prstGeom prst="rect">
            <a:avLst/>
          </a:prstGeom>
        </p:spPr>
      </p:pic>
      <p:pic>
        <p:nvPicPr>
          <p:cNvPr id="12" name="Grafika 11" descr="Ostrzeżenie z wypełnieniem pełnym">
            <a:extLst>
              <a:ext uri="{FF2B5EF4-FFF2-40B4-BE49-F238E27FC236}">
                <a16:creationId xmlns:a16="http://schemas.microsoft.com/office/drawing/2014/main" id="{D4876A2A-305D-4582-B42C-59202536B7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91744" y="4179729"/>
            <a:ext cx="914400" cy="914400"/>
          </a:xfrm>
          <a:prstGeom prst="rect">
            <a:avLst/>
          </a:prstGeom>
        </p:spPr>
      </p:pic>
      <p:pic>
        <p:nvPicPr>
          <p:cNvPr id="13" name="Grafika 12" descr="Internet z wypełnieniem pełnym">
            <a:extLst>
              <a:ext uri="{FF2B5EF4-FFF2-40B4-BE49-F238E27FC236}">
                <a16:creationId xmlns:a16="http://schemas.microsoft.com/office/drawing/2014/main" id="{69702F2E-F86C-40A1-9D34-C0FB224650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15480" y="2971800"/>
            <a:ext cx="914400" cy="914400"/>
          </a:xfrm>
          <a:prstGeom prst="rect">
            <a:avLst/>
          </a:prstGeom>
        </p:spPr>
      </p:pic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94699C76-6225-4C64-A886-3EF5B0C27C78}"/>
              </a:ext>
            </a:extLst>
          </p:cNvPr>
          <p:cNvCxnSpPr>
            <a:cxnSpLocks/>
          </p:cNvCxnSpPr>
          <p:nvPr/>
        </p:nvCxnSpPr>
        <p:spPr>
          <a:xfrm flipH="1">
            <a:off x="1757831" y="3267262"/>
            <a:ext cx="262944" cy="2329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9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1039432" y="548680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Art. 106nda ustawy o VAT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522609BC-6173-41E2-9601-6C3FA9D54037}"/>
              </a:ext>
            </a:extLst>
          </p:cNvPr>
          <p:cNvSpPr txBox="1"/>
          <p:nvPr/>
        </p:nvSpPr>
        <p:spPr>
          <a:xfrm>
            <a:off x="1199456" y="1844824"/>
            <a:ext cx="10217116" cy="4031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Lato" panose="020F0502020204030203" pitchFamily="34" charset="-18"/>
              </a:rPr>
              <a:t>Cel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Tryb offline24 to rozwiązanie, z którego będzie można skorzystać m.in. w razie trudności w wystawianiu i przesyłaniu e-Faktur do KSeF wynikających z jakości sieci transmisyjnej lub braku połączenia z Internetem. Rozwiązanie stanowi odpowiedź na obawy przedsiębiorców związane z wydłużonym czasem oczekiwania na przetworzenie się faktur w KSeF.</a:t>
            </a:r>
          </a:p>
          <a:p>
            <a:pPr>
              <a:lnSpc>
                <a:spcPct val="150000"/>
              </a:lnSpc>
            </a:pPr>
            <a:endParaRPr lang="pl-PL" sz="1000" dirty="0">
              <a:latin typeface="Lato" panose="020F0502020204030203" pitchFamily="34" charset="-1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Lato" panose="020F0502020204030203" pitchFamily="34" charset="-18"/>
              </a:rPr>
              <a:t>Kto będzie mógł skorzystać z trybu offline24?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Każdy podatnik będzie mógł wystawiać faktury w trybie offline24. Ustawa nie zawiera ograniczeń w tym zakresie. Celem jest bowiem jak najbardziej elastyczne podejście do stosowania tego trybu przez przedsiębiorców.</a:t>
            </a:r>
          </a:p>
        </p:txBody>
      </p:sp>
      <p:pic>
        <p:nvPicPr>
          <p:cNvPr id="5" name="Obraz 6">
            <a:extLst>
              <a:ext uri="{FF2B5EF4-FFF2-40B4-BE49-F238E27FC236}">
                <a16:creationId xmlns:a16="http://schemas.microsoft.com/office/drawing/2014/main" id="{D9567E98-F99E-4DE1-8671-269BAA494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69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1055440" y="836712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offline24 - zasady</a:t>
            </a: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postępowania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D278E15B-2DBE-487D-998C-471552802C57}"/>
              </a:ext>
            </a:extLst>
          </p:cNvPr>
          <p:cNvSpPr txBox="1"/>
          <p:nvPr/>
        </p:nvSpPr>
        <p:spPr>
          <a:xfrm>
            <a:off x="3503712" y="1955936"/>
            <a:ext cx="7990979" cy="2530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Podatnik chcąc wystawić fakturę w trybie offline24: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zastosuje obowiązujący wzór struktury logicznej – od 1 lutego 2026 r. FA(3),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wystawi ją w postaci elektronicznej,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niezwłocznie prześle fakturę do KSeF – najpóźniej w następnym dniu roboczym po dniu jej wystawienia, w celu nadania numeru KSeF faktury.</a:t>
            </a:r>
          </a:p>
        </p:txBody>
      </p:sp>
      <p:pic>
        <p:nvPicPr>
          <p:cNvPr id="7" name="Grafika 6" descr="Internet z wypełnieniem pełnym">
            <a:extLst>
              <a:ext uri="{FF2B5EF4-FFF2-40B4-BE49-F238E27FC236}">
                <a16:creationId xmlns:a16="http://schemas.microsoft.com/office/drawing/2014/main" id="{2E6D00DF-E1D5-44B9-AFDC-CC952A7B0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1424" y="2152507"/>
            <a:ext cx="2330761" cy="2330761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EF3C29BE-F808-4903-B952-2D01DDAC9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9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641F0ED6-7FD8-7543-80C9-3ACFB3AD0B65}"/>
              </a:ext>
            </a:extLst>
          </p:cNvPr>
          <p:cNvSpPr txBox="1"/>
          <p:nvPr/>
        </p:nvSpPr>
        <p:spPr>
          <a:xfrm>
            <a:off x="695400" y="1340768"/>
            <a:ext cx="100011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i="0" dirty="0" err="1">
                <a:solidFill>
                  <a:srgbClr val="000000"/>
                </a:solidFill>
                <a:effectLst/>
                <a:latin typeface="Lato Black" panose="020F0A02020204030203" pitchFamily="34" charset="-18"/>
              </a:rPr>
              <a:t>KSeF</a:t>
            </a:r>
            <a:r>
              <a:rPr lang="pl-PL" sz="3000" b="1" i="0" dirty="0">
                <a:solidFill>
                  <a:srgbClr val="000000"/>
                </a:solidFill>
                <a:effectLst/>
                <a:latin typeface="Lato Black" panose="020F0A02020204030203" pitchFamily="34" charset="-18"/>
              </a:rPr>
              <a:t> nie zmienia zasad dokumentowania sprzedaży</a:t>
            </a:r>
            <a:endParaRPr lang="pl-PL" sz="3000" dirty="0">
              <a:latin typeface="Lato Black" panose="020F0A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695400" y="2235275"/>
            <a:ext cx="10001185" cy="2414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pl-PL" sz="240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Nie zmieniają się zasady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, kiedy należy wystawić fakturę.</a:t>
            </a:r>
          </a:p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pl-PL" sz="240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Zmienia się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wyłącznie forma wystawienia faktury – faktura ma mieć postać ustrukturyzowaną, zgodną z formatem XML.</a:t>
            </a:r>
          </a:p>
          <a:p>
            <a:pPr marL="342900" indent="-342900"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pl-PL" sz="240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Krajowy System e-Faktur 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staje się miejscem do wystawiania, przesyłania, odbierania i przechowywania faktur ustrukturyzowanych.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D55247BB-2D5E-43B7-A59C-FEED3FD9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a 2" descr="Wstecz z wypełnieniem pełnym">
            <a:extLst>
              <a:ext uri="{FF2B5EF4-FFF2-40B4-BE49-F238E27FC236}">
                <a16:creationId xmlns:a16="http://schemas.microsoft.com/office/drawing/2014/main" id="{1816C108-1C27-4571-BAFE-AF714A2E42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12423" y="1160566"/>
            <a:ext cx="1188313" cy="118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0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983432" y="836712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offline24  - data wystawienia faktury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AB7820-D7F1-464F-96C9-7C15AE3D00C9}"/>
              </a:ext>
            </a:extLst>
          </p:cNvPr>
          <p:cNvSpPr txBox="1"/>
          <p:nvPr/>
        </p:nvSpPr>
        <p:spPr>
          <a:xfrm>
            <a:off x="2783632" y="2276872"/>
            <a:ext cx="7416824" cy="2706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Data wystawienia faktury w trybie offline24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Datą wystawienia faktury w trybie offline24 będzie data, o której mowa w art. 106e ust. 1 pkt 1 ustawy o podatku od towarów i usług, czyli data wskazana na tej fakturze przez podatnika w polu P_1 struktury logicznej e-Faktury.</a:t>
            </a: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Grafika 5" descr="Kalendarz dzienny z wypełnieniem pełnym">
            <a:extLst>
              <a:ext uri="{FF2B5EF4-FFF2-40B4-BE49-F238E27FC236}">
                <a16:creationId xmlns:a16="http://schemas.microsoft.com/office/drawing/2014/main" id="{71B0F8C2-1DED-401B-B387-427432EFE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424" y="2564403"/>
            <a:ext cx="1512670" cy="1512670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F3E398E3-DE02-47B1-AD7E-8787C6F6B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38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1036424" y="61270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offline24  - data otrzymania faktury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AB7820-D7F1-464F-96C9-7C15AE3D00C9}"/>
              </a:ext>
            </a:extLst>
          </p:cNvPr>
          <p:cNvSpPr txBox="1"/>
          <p:nvPr/>
        </p:nvSpPr>
        <p:spPr>
          <a:xfrm>
            <a:off x="2601392" y="1241053"/>
            <a:ext cx="8843537" cy="3224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Data otrzymania faktury w trybie offline24 to: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598170" algn="l"/>
              </a:tabLst>
            </a:pP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ata przydzielenia numeru identyfikującego tę fakturę w KSeF,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598170" algn="l"/>
              </a:tabLst>
            </a:pP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data faktycznego otrzymania tej faktury przez nabywcę – w przypadku udostępnienia tej faktury poza KSeF nabywcy o którym mowa w art. 106gb ust. 4 ustawy, czyli m.in. podmiotowi zagranicznemu, konsumentowi czy nabywcy bez NIP (takim podmiotom należy udostępnić fakturę w sposób uzgodniony).</a:t>
            </a: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a 4" descr="Kalendarz dzienny z wypełnieniem pełnym">
            <a:extLst>
              <a:ext uri="{FF2B5EF4-FFF2-40B4-BE49-F238E27FC236}">
                <a16:creationId xmlns:a16="http://schemas.microsoft.com/office/drawing/2014/main" id="{20E7AB2C-16FA-4AEA-907E-1C4E2C950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440" y="1844824"/>
            <a:ext cx="1512670" cy="1512670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B7D60F75-ED11-49D4-AA91-1BEC00264CE3}"/>
              </a:ext>
            </a:extLst>
          </p:cNvPr>
          <p:cNvSpPr txBox="1"/>
          <p:nvPr/>
        </p:nvSpPr>
        <p:spPr>
          <a:xfrm>
            <a:off x="1152393" y="3861048"/>
            <a:ext cx="10272198" cy="2053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WAŻNE: </a:t>
            </a:r>
            <a:endParaRPr lang="pl-PL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pl-PL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Faktura wystawiana w trybie offline24 jest otrzymywana przez nabywcę krajoweg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o posiadającego NIP,</a:t>
            </a:r>
            <a:r>
              <a:rPr lang="pl-PL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przy użyciu KSeF. 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Takiemu nabywcy można jednak wydać poza KSeF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potwierdzenie transakcji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</a:p>
          <a:p>
            <a:pPr>
              <a:lnSpc>
                <a:spcPct val="130000"/>
              </a:lnSpc>
            </a:pPr>
            <a:endParaRPr lang="pl-PL" sz="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Nabywcy, o którym mowa w art. 106gb ust. 4 ustawy jest wydawana faktura w sposób uzgodniony.</a:t>
            </a: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558E65E-CB6D-486E-B0D9-87E08811F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35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77E7E761-793C-4D2E-A00D-D7ABADA324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253" y="3153107"/>
            <a:ext cx="1747208" cy="1750381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56185F29-D826-499A-A493-4421A94F4E2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977833" y="3192177"/>
            <a:ext cx="1656185" cy="1690792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FB5D427F-CFC4-4F92-98D4-E0A079B67A15}"/>
              </a:ext>
            </a:extLst>
          </p:cNvPr>
          <p:cNvSpPr txBox="1"/>
          <p:nvPr/>
        </p:nvSpPr>
        <p:spPr>
          <a:xfrm>
            <a:off x="911424" y="764704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Dwa kody QR na fakturze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432DDD12-78CB-42E4-98E0-15063933199C}"/>
              </a:ext>
            </a:extLst>
          </p:cNvPr>
          <p:cNvSpPr/>
          <p:nvPr/>
        </p:nvSpPr>
        <p:spPr>
          <a:xfrm>
            <a:off x="4044985" y="2529030"/>
            <a:ext cx="1487744" cy="53993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600" b="1" dirty="0">
                <a:solidFill>
                  <a:schemeClr val="bg1"/>
                </a:solidFill>
                <a:latin typeface="Lato" panose="020F0502020204030203" pitchFamily="34" charset="-18"/>
              </a:rPr>
              <a:t>KOD QR I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B2523788-D67D-4CE7-9BB0-443C866414B9}"/>
              </a:ext>
            </a:extLst>
          </p:cNvPr>
          <p:cNvSpPr/>
          <p:nvPr/>
        </p:nvSpPr>
        <p:spPr>
          <a:xfrm>
            <a:off x="6096000" y="2564904"/>
            <a:ext cx="1487744" cy="49360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600" b="1" dirty="0">
                <a:solidFill>
                  <a:schemeClr val="bg1"/>
                </a:solidFill>
                <a:latin typeface="Lato" panose="020F0502020204030203" pitchFamily="34" charset="-18"/>
              </a:rPr>
              <a:t>KOD QR II</a:t>
            </a:r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55D692C7-3FF0-455D-B440-E58554B82E1C}"/>
              </a:ext>
            </a:extLst>
          </p:cNvPr>
          <p:cNvSpPr/>
          <p:nvPr/>
        </p:nvSpPr>
        <p:spPr>
          <a:xfrm rot="8564088">
            <a:off x="3315969" y="3019579"/>
            <a:ext cx="400109" cy="24086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A7072CD-4045-4CF2-9DE8-01B577D0AD45}"/>
              </a:ext>
            </a:extLst>
          </p:cNvPr>
          <p:cNvSpPr txBox="1"/>
          <p:nvPr/>
        </p:nvSpPr>
        <p:spPr>
          <a:xfrm>
            <a:off x="883288" y="3529668"/>
            <a:ext cx="2874279" cy="1665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l-PL" sz="1400" b="1" dirty="0">
                <a:latin typeface="Lato" panose="020F0502020204030203" pitchFamily="34" charset="-18"/>
              </a:rPr>
              <a:t>KOD QR I Z NAPISEM „OFFLINE” UMOŻLIWIA 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b="1" dirty="0">
                <a:latin typeface="Lato" panose="020F0502020204030203" pitchFamily="34" charset="-18"/>
              </a:rPr>
              <a:t>DOSTĘP DO FAKTURY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b="1" dirty="0">
                <a:latin typeface="Lato" panose="020F0502020204030203" pitchFamily="34" charset="-18"/>
              </a:rPr>
              <a:t>WERYFIKACJĘ DANYCH ZAWARTYCH W FAKTURZE</a:t>
            </a:r>
          </a:p>
        </p:txBody>
      </p:sp>
      <p:sp>
        <p:nvSpPr>
          <p:cNvPr id="9" name="Strzałka: w prawo 8">
            <a:extLst>
              <a:ext uri="{FF2B5EF4-FFF2-40B4-BE49-F238E27FC236}">
                <a16:creationId xmlns:a16="http://schemas.microsoft.com/office/drawing/2014/main" id="{AA50BA6E-1F7F-450B-BC5E-A2B9165A0185}"/>
              </a:ext>
            </a:extLst>
          </p:cNvPr>
          <p:cNvSpPr/>
          <p:nvPr/>
        </p:nvSpPr>
        <p:spPr>
          <a:xfrm rot="2403354">
            <a:off x="7862770" y="2980658"/>
            <a:ext cx="400109" cy="24086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A5987B60-EDA5-4029-A4EA-A740702FB3CE}"/>
              </a:ext>
            </a:extLst>
          </p:cNvPr>
          <p:cNvSpPr txBox="1"/>
          <p:nvPr/>
        </p:nvSpPr>
        <p:spPr>
          <a:xfrm>
            <a:off x="7936883" y="3529668"/>
            <a:ext cx="3415701" cy="231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l-PL" sz="1400" b="1" dirty="0">
                <a:latin typeface="Lato" panose="020F0502020204030203" pitchFamily="34" charset="-18"/>
              </a:rPr>
              <a:t>KOD QR II Z NAPISEM „CERTYFIKAT” UMOŻLIWIA 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b="1" dirty="0">
                <a:latin typeface="Lato" panose="020F0502020204030203" pitchFamily="34" charset="-18"/>
              </a:rPr>
              <a:t>ZAPEWNIENIE AUTENTYCZNOŚCI POCHODZENIA  I INTEGRALNOŚCI TREŚCI TEJ FAKTURY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b="1" dirty="0">
                <a:latin typeface="Lato" panose="020F0502020204030203" pitchFamily="34" charset="-18"/>
              </a:rPr>
              <a:t>WERYFIKACJĘ WYSTAWCY TOŻSAMOŚCI FAKTURY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F5B1F40-9698-429C-BA17-59C2D788D0BE}"/>
              </a:ext>
            </a:extLst>
          </p:cNvPr>
          <p:cNvSpPr txBox="1"/>
          <p:nvPr/>
        </p:nvSpPr>
        <p:spPr>
          <a:xfrm>
            <a:off x="911424" y="1412776"/>
            <a:ext cx="102004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Faktura wystawiona w trybie offline24 udostępniana nabywcy w sposób uzgodniony (w przypadkach określonych w art. 106gb ust. 4 ustawy) - jeśli wydanie następuje poza KSeF - powinna być oznaczona dwoma kodami QR:</a:t>
            </a:r>
            <a:endParaRPr lang="pl-PL" dirty="0"/>
          </a:p>
        </p:txBody>
      </p:sp>
      <p:pic>
        <p:nvPicPr>
          <p:cNvPr id="13" name="Obraz 6">
            <a:extLst>
              <a:ext uri="{FF2B5EF4-FFF2-40B4-BE49-F238E27FC236}">
                <a16:creationId xmlns:a16="http://schemas.microsoft.com/office/drawing/2014/main" id="{C1E1DFF6-A3BB-4FD9-90F4-BA02BB80B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53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911424" y="764704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Certyfikat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93129EC-FBF6-4724-B84D-24872F8E0A0E}"/>
              </a:ext>
            </a:extLst>
          </p:cNvPr>
          <p:cNvSpPr txBox="1"/>
          <p:nvPr/>
        </p:nvSpPr>
        <p:spPr>
          <a:xfrm>
            <a:off x="2880187" y="1362090"/>
            <a:ext cx="8400389" cy="2467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600" dirty="0">
                <a:latin typeface="Lato" panose="020F0502020204030203" pitchFamily="34" charset="-18"/>
              </a:rPr>
              <a:t>Certyfikat KSeF będzie stanowił jedną z metod uwierzytelnienia się w systemie (certyfikat typu 1) – od 1 lutego 2026 r.</a:t>
            </a:r>
          </a:p>
          <a:p>
            <a:pPr>
              <a:lnSpc>
                <a:spcPct val="150000"/>
              </a:lnSpc>
            </a:pPr>
            <a:endParaRPr lang="pl-PL" sz="900" dirty="0">
              <a:latin typeface="Lato" panose="020F0502020204030203" pitchFamily="34" charset="-1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600" b="1" dirty="0">
                <a:latin typeface="Lato" panose="020F0502020204030203" pitchFamily="34" charset="-18"/>
              </a:rPr>
              <a:t>Certyfikat KSeF będzie wymagany do oznaczenia faktury kodem (z napisem „CERTYFIKAT”) umożliwiającym potwierdzenie tożsamości wystawcy przy wystawianiu faktur w trybach szczególnych: offline24, offline (niedostępność systemu) oraz awaryjnym (certyfikat typu 2).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11CE0E-DF6A-415B-A6FA-BB26F9F7EF87}"/>
              </a:ext>
            </a:extLst>
          </p:cNvPr>
          <p:cNvSpPr txBox="1"/>
          <p:nvPr/>
        </p:nvSpPr>
        <p:spPr>
          <a:xfrm>
            <a:off x="1199456" y="4005064"/>
            <a:ext cx="10081120" cy="1340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600" dirty="0">
                <a:latin typeface="Lato" panose="020F0502020204030203" pitchFamily="34" charset="-18"/>
              </a:rPr>
              <a:t>Certyfikaty KSeF można pobierać już od listopada 2025 r. w Module Certyfikatów i Uprawnień (MCU). Certyfikat KSeF typu 1 i 2 będą generowane odrębnie. Certyfikat KSeF dostępny będzie zarówno dla osób fizycznych jak i podmiotów niebędących osobami fizycznymi.  </a:t>
            </a:r>
          </a:p>
          <a:p>
            <a:pPr>
              <a:lnSpc>
                <a:spcPct val="150000"/>
              </a:lnSpc>
            </a:pPr>
            <a:endParaRPr lang="pl-PL" sz="700" dirty="0">
              <a:latin typeface="Lato" panose="020F0502020204030203" pitchFamily="34" charset="-18"/>
            </a:endParaRPr>
          </a:p>
        </p:txBody>
      </p:sp>
      <p:pic>
        <p:nvPicPr>
          <p:cNvPr id="6" name="Grafika 5" descr="Gazeta z wypełnieniem pełnym">
            <a:extLst>
              <a:ext uri="{FF2B5EF4-FFF2-40B4-BE49-F238E27FC236}">
                <a16:creationId xmlns:a16="http://schemas.microsoft.com/office/drawing/2014/main" id="{F109C809-1E60-48DA-85B6-D84CC1C2B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5151" y="1503675"/>
            <a:ext cx="1939527" cy="1939527"/>
          </a:xfrm>
          <a:prstGeom prst="rect">
            <a:avLst/>
          </a:prstGeom>
        </p:spPr>
      </p:pic>
      <p:pic>
        <p:nvPicPr>
          <p:cNvPr id="8" name="Grafika 7" descr="Zamek z wypełnieniem pełnym">
            <a:extLst>
              <a:ext uri="{FF2B5EF4-FFF2-40B4-BE49-F238E27FC236}">
                <a16:creationId xmlns:a16="http://schemas.microsoft.com/office/drawing/2014/main" id="{1AC46229-6BBF-49A1-9BCD-CEB2D66EB5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74915" y="2544375"/>
            <a:ext cx="1105272" cy="1105272"/>
          </a:xfrm>
          <a:prstGeom prst="rect">
            <a:avLst/>
          </a:prstGeom>
        </p:spPr>
      </p:pic>
      <p:pic>
        <p:nvPicPr>
          <p:cNvPr id="9" name="Grafika 8" descr="Wykrzyknik z wypełnieniem pełnym">
            <a:extLst>
              <a:ext uri="{FF2B5EF4-FFF2-40B4-BE49-F238E27FC236}">
                <a16:creationId xmlns:a16="http://schemas.microsoft.com/office/drawing/2014/main" id="{9587FF48-8D17-46C7-A956-48E887AE54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77341" y="2585018"/>
            <a:ext cx="914400" cy="914400"/>
          </a:xfrm>
          <a:prstGeom prst="rect">
            <a:avLst/>
          </a:prstGeom>
        </p:spPr>
      </p:pic>
      <p:pic>
        <p:nvPicPr>
          <p:cNvPr id="10" name="Obraz 6">
            <a:extLst>
              <a:ext uri="{FF2B5EF4-FFF2-40B4-BE49-F238E27FC236}">
                <a16:creationId xmlns:a16="http://schemas.microsoft.com/office/drawing/2014/main" id="{7365645D-6907-443E-AEF3-171E1ED6C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12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e tekstowe 11">
            <a:extLst>
              <a:ext uri="{FF2B5EF4-FFF2-40B4-BE49-F238E27FC236}">
                <a16:creationId xmlns:a16="http://schemas.microsoft.com/office/drawing/2014/main" id="{712BC164-4A4E-4EFB-B8BD-0AD1AB1ADE27}"/>
              </a:ext>
            </a:extLst>
          </p:cNvPr>
          <p:cNvSpPr txBox="1"/>
          <p:nvPr/>
        </p:nvSpPr>
        <p:spPr>
          <a:xfrm>
            <a:off x="1055440" y="764704"/>
            <a:ext cx="712879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offline24  - faktury korygujące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CBA6169B-BF9D-4945-80A2-48CDB6BE3F04}"/>
              </a:ext>
            </a:extLst>
          </p:cNvPr>
          <p:cNvSpPr txBox="1"/>
          <p:nvPr/>
        </p:nvSpPr>
        <p:spPr>
          <a:xfrm>
            <a:off x="2495600" y="1916832"/>
            <a:ext cx="8496944" cy="3223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Fakturę korygującą będzie można wystawić również w trybie offline24.  Wystawiona faktura korygująca będzie przesłana do KSeF niezwłocznie, nie później niż w następnym dniu roboczym.</a:t>
            </a:r>
          </a:p>
          <a:p>
            <a:pPr>
              <a:lnSpc>
                <a:spcPct val="150000"/>
              </a:lnSpc>
            </a:pPr>
            <a:endParaRPr lang="pl-PL" sz="1050" dirty="0">
              <a:latin typeface="Lato" panose="020F0502020204030203" pitchFamily="34" charset="-1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</a:rPr>
              <a:t>Jeżeli wystawiana korekta będzie dotyczyła faktury pierwotnej wystawionej w trybie offline24, to najpierw należy przesłać fakturę pierwotną do KSeF w celu nadania jej numeru KSeF, a następnie wystawić fakturę korygującą. W fakturze korygującej należy zadeklarować m.in. numer KSeF faktury korygowanej.</a:t>
            </a:r>
          </a:p>
        </p:txBody>
      </p:sp>
      <p:pic>
        <p:nvPicPr>
          <p:cNvPr id="15" name="Obraz 14">
            <a:extLst>
              <a:ext uri="{FF2B5EF4-FFF2-40B4-BE49-F238E27FC236}">
                <a16:creationId xmlns:a16="http://schemas.microsoft.com/office/drawing/2014/main" id="{119898AD-4EDF-435D-972B-D49F23595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199217B9-3836-44EF-BA64-F292F6533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83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A2F5AC91-F4D4-45FD-9CFD-BAF463903798}"/>
              </a:ext>
            </a:extLst>
          </p:cNvPr>
          <p:cNvSpPr txBox="1"/>
          <p:nvPr/>
        </p:nvSpPr>
        <p:spPr>
          <a:xfrm>
            <a:off x="983432" y="692696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 – niedostępność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Art.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106nh ustawy o VAT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15E6AABB-3EF8-4EB1-A149-D6C68A2608EE}"/>
              </a:ext>
            </a:extLst>
          </p:cNvPr>
          <p:cNvSpPr txBox="1"/>
          <p:nvPr/>
        </p:nvSpPr>
        <p:spPr>
          <a:xfrm>
            <a:off x="2776297" y="1916832"/>
            <a:ext cx="8504279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788035" algn="l"/>
              </a:tabLst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Cel i podstawa prawna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tabLst>
                <a:tab pos="788035" algn="l"/>
              </a:tabLst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Tryb offline-niedostępność KSeF to rozwiązanie, z którego będzie można skorzystać między innymi w razie zaplanowanych prac serwisowych KSeF. Dzięki temu rozwiązaniu, pomimo czasowej niedostępności systemu, procesy związane z wystawianiem faktur będą przebiegały płynnie i nieprzerwanie. 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788035" algn="l"/>
              </a:tabLst>
            </a:pPr>
            <a:r>
              <a:rPr lang="pl-PL" sz="1800" b="1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Kto będzie mógł skorzystać z trybu offline-niedostępność KSeF?</a:t>
            </a:r>
          </a:p>
          <a:p>
            <a:pPr fontAlgn="base">
              <a:lnSpc>
                <a:spcPct val="150000"/>
              </a:lnSpc>
              <a:tabLst>
                <a:tab pos="788035" algn="l"/>
              </a:tabLst>
            </a:pPr>
            <a:r>
              <a:rPr lang="pl-PL" sz="1800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Każdy podatnik wystawiający fakturę w okresie ogłoszonej w BIP MF i komunikowanej w oprogramowaniu interfejsowym niedostępności KSeF będzie mógł wystawić fakturę w  tym trybie.</a:t>
            </a:r>
          </a:p>
          <a:p>
            <a:pPr fontAlgn="base">
              <a:tabLst>
                <a:tab pos="788035" algn="l"/>
              </a:tabLst>
            </a:pPr>
            <a:endParaRPr lang="pl-PL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Grafika 5" descr="Narzędzia z wypełnieniem pełnym">
            <a:extLst>
              <a:ext uri="{FF2B5EF4-FFF2-40B4-BE49-F238E27FC236}">
                <a16:creationId xmlns:a16="http://schemas.microsoft.com/office/drawing/2014/main" id="{DAE09BC5-CD39-4204-BCE3-CCE31B329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400" y="2780928"/>
            <a:ext cx="1656184" cy="1656184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E0AB4E8E-DB5D-42A2-A2DC-8EEBE9079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19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541273D2-C7A4-46B0-B468-C12D02432062}"/>
              </a:ext>
            </a:extLst>
          </p:cNvPr>
          <p:cNvSpPr txBox="1"/>
          <p:nvPr/>
        </p:nvSpPr>
        <p:spPr>
          <a:xfrm>
            <a:off x="3071664" y="1988840"/>
            <a:ext cx="8207767" cy="2115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Podatnik chcąc wystawić fakturę w trybie offline: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zastosuje obowiązujący wzór struktury logicznej – od 1 lutego 2026 r. FA(3),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wystawi ją w postaci elektronicznej,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prześle ją do KSeF – nie później niż w następnym dniu roboczym po zakończeniu okresu niedostępności w celu nadania numeru KSeF faktury</a:t>
            </a:r>
            <a:r>
              <a:rPr lang="pl-PL" kern="1200" dirty="0">
                <a:solidFill>
                  <a:srgbClr val="000000"/>
                </a:solidFill>
                <a:latin typeface="Lato" panose="020F0502020204030203" pitchFamily="34" charset="-18"/>
                <a:ea typeface="Times New Roman" panose="02020603050405020304" pitchFamily="18" charset="0"/>
              </a:rPr>
              <a:t>.</a:t>
            </a:r>
            <a:endParaRPr lang="pl-PL" sz="1800" kern="1200" dirty="0">
              <a:solidFill>
                <a:srgbClr val="000000"/>
              </a:solidFill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2C68E3A-F567-4DEC-AB5A-4CD6E489E975}"/>
              </a:ext>
            </a:extLst>
          </p:cNvPr>
          <p:cNvSpPr txBox="1"/>
          <p:nvPr/>
        </p:nvSpPr>
        <p:spPr>
          <a:xfrm>
            <a:off x="839416" y="764704"/>
            <a:ext cx="102220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</a:t>
            </a: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offline – niedostępność KS</a:t>
            </a:r>
            <a:r>
              <a:rPr lang="pl-PL" sz="3000" b="1" dirty="0">
                <a:solidFill>
                  <a:srgbClr val="FF0000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– zasady postępowania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DA61A26-B45C-46FD-B2FA-5109BF814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2610015"/>
            <a:ext cx="1347370" cy="1347370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118A48FA-325A-4FC6-92BD-202746ADF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25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1055440" y="764704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 – niedostępność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 - data wystawienia faktury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AB7820-D7F1-464F-96C9-7C15AE3D00C9}"/>
              </a:ext>
            </a:extLst>
          </p:cNvPr>
          <p:cNvSpPr txBox="1"/>
          <p:nvPr/>
        </p:nvSpPr>
        <p:spPr>
          <a:xfrm>
            <a:off x="2783633" y="2420888"/>
            <a:ext cx="7920880" cy="2603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Data wystawienia faktury w trybie offline-niedostępność KSeF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Datą wystawienia faktury w trybie offline-niedostępność KSeF będzie data, o której mowa w art. 106e ust. 1 pkt 1 ustawy o podatku od towarów i usług, czyli data wskazana na tej fakturze przez podatnika w polu P_1 struktury logicznej e-Faktury.</a:t>
            </a: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Grafika 5" descr="Kalendarz dzienny z wypełnieniem pełnym">
            <a:extLst>
              <a:ext uri="{FF2B5EF4-FFF2-40B4-BE49-F238E27FC236}">
                <a16:creationId xmlns:a16="http://schemas.microsoft.com/office/drawing/2014/main" id="{71B0F8C2-1DED-401B-B387-427432EFE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424" y="2564403"/>
            <a:ext cx="1512670" cy="1512670"/>
          </a:xfrm>
          <a:prstGeom prst="rect">
            <a:avLst/>
          </a:prstGeom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C1A1BD39-2DFF-4CEB-B581-96DE8DCD0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22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D68C7EC0-C5CD-4AA5-939A-3CF6942C44EE}"/>
              </a:ext>
            </a:extLst>
          </p:cNvPr>
          <p:cNvSpPr txBox="1"/>
          <p:nvPr/>
        </p:nvSpPr>
        <p:spPr>
          <a:xfrm>
            <a:off x="1036424" y="612706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 – niedostępność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 - data otrzymania faktury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AB7820-D7F1-464F-96C9-7C15AE3D00C9}"/>
              </a:ext>
            </a:extLst>
          </p:cNvPr>
          <p:cNvSpPr txBox="1"/>
          <p:nvPr/>
        </p:nvSpPr>
        <p:spPr>
          <a:xfrm>
            <a:off x="2567608" y="1700808"/>
            <a:ext cx="8856984" cy="2947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sz="1600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Datą otrzymania faktury jest: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598170" algn="l"/>
              </a:tabLst>
            </a:pPr>
            <a:r>
              <a:rPr lang="pl-PL" sz="1600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pl-PL" sz="16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ata przydzielenia numeru identyfikującego tę fakturę w KSeF,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598170" algn="l"/>
              </a:tabLst>
            </a:pPr>
            <a:r>
              <a:rPr lang="pl-PL" sz="16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data faktycznego otrzymania tej faktury przez nabywcę – w przypadku udostępnienia tej faktury poza KSeF nabywcy o którym mowa w art. 106gb ust. 4 ustawy, czyli m.in. podmiotowi zagranicznemu, konsumentowi czy nabywcy bez NIP (takim podmiotom należy udostępnić fakturę w sposób uzgodniony).</a:t>
            </a: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a 4" descr="Kalendarz dzienny z wypełnieniem pełnym">
            <a:extLst>
              <a:ext uri="{FF2B5EF4-FFF2-40B4-BE49-F238E27FC236}">
                <a16:creationId xmlns:a16="http://schemas.microsoft.com/office/drawing/2014/main" id="{20E7AB2C-16FA-4AEA-907E-1C4E2C950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2780" y="2420888"/>
            <a:ext cx="1368654" cy="1368654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4830FC44-8DD1-4B88-9237-57FAD92CADF2}"/>
              </a:ext>
            </a:extLst>
          </p:cNvPr>
          <p:cNvSpPr txBox="1"/>
          <p:nvPr/>
        </p:nvSpPr>
        <p:spPr>
          <a:xfrm>
            <a:off x="1199457" y="4077072"/>
            <a:ext cx="10225136" cy="2064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WAŻNE: </a:t>
            </a:r>
            <a:endParaRPr lang="pl-PL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pl-PL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Faktura wystawiana w trybie offline-niedostępność KSeF jest otrzymywana przez nabywcę krajoweg</a:t>
            </a:r>
            <a:r>
              <a:rPr lang="pl-PL" sz="1600" dirty="0">
                <a:latin typeface="Arial" panose="020B0604020202020204" pitchFamily="34" charset="0"/>
                <a:ea typeface="Calibri" panose="020F0502020204030204" pitchFamily="34" charset="0"/>
              </a:rPr>
              <a:t>o posiadającego NIP,</a:t>
            </a:r>
            <a:r>
              <a:rPr lang="pl-PL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przy użyciu KSeF. </a:t>
            </a:r>
            <a:r>
              <a:rPr lang="pl-PL" sz="1600" dirty="0">
                <a:latin typeface="Arial" panose="020B0604020202020204" pitchFamily="34" charset="0"/>
                <a:ea typeface="Calibri" panose="020F0502020204030204" pitchFamily="34" charset="0"/>
              </a:rPr>
              <a:t>Takiemu nabywcy można jednak wydać poza KSeF </a:t>
            </a:r>
            <a:r>
              <a:rPr lang="pl-PL" sz="1600" b="1" dirty="0">
                <a:latin typeface="Arial" panose="020B0604020202020204" pitchFamily="34" charset="0"/>
                <a:ea typeface="Calibri" panose="020F0502020204030204" pitchFamily="34" charset="0"/>
              </a:rPr>
              <a:t>potwierdzenie transakcji</a:t>
            </a:r>
            <a:r>
              <a:rPr lang="pl-PL" sz="1600" dirty="0">
                <a:latin typeface="Arial" panose="020B0604020202020204" pitchFamily="34" charset="0"/>
                <a:ea typeface="Calibri" panose="020F0502020204030204" pitchFamily="34" charset="0"/>
              </a:rPr>
              <a:t>. Nabywcy, o którym mowa w art. 106gb ust. 4 ustawy jest wydawana faktura w sposób uzgodniony (w przypadku jej wydania poza KSeF, powinna być oznaczona dwoma kodami QR z napisem „OFFLINE” oraz „CERTYFIKAT”.</a:t>
            </a:r>
            <a:endParaRPr lang="pl-PL" sz="1600" dirty="0"/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C129550D-5C6D-40FC-AAA6-7FC694C85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11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D0440FC-3161-45C4-AE37-149D9A3AAA03}"/>
              </a:ext>
            </a:extLst>
          </p:cNvPr>
          <p:cNvSpPr txBox="1"/>
          <p:nvPr/>
        </p:nvSpPr>
        <p:spPr>
          <a:xfrm>
            <a:off x="1036424" y="61270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offline – niedostępność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  - faktury korygujące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21FDD9B-5063-41DD-BEB4-DEDED1D539F3}"/>
              </a:ext>
            </a:extLst>
          </p:cNvPr>
          <p:cNvSpPr txBox="1"/>
          <p:nvPr/>
        </p:nvSpPr>
        <p:spPr>
          <a:xfrm>
            <a:off x="3072808" y="2398622"/>
            <a:ext cx="8063752" cy="1979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Fakturę korygującą można wystawić również w trybie offline-niedostępność KSeF. </a:t>
            </a:r>
            <a:endParaRPr lang="pl-PL" sz="1600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Jeżeli korekta dotyczy faktury pierwotnej wystawionej w trybie offline-niedostępność KSeF, to korektę wystawia się dopiero po przydzieleniu fakturze pierwotnej numeru KSeF.</a:t>
            </a:r>
            <a:endParaRPr lang="pl-PL" sz="1600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3F7CE4C-B746-4CFA-A98E-762BE8EA0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8F3073B-58C8-48B4-8DB5-8F0FA0C3E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02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BB03AC50-9AB8-DB49-9F9E-428216564C5F}"/>
              </a:ext>
            </a:extLst>
          </p:cNvPr>
          <p:cNvSpPr txBox="1"/>
          <p:nvPr/>
        </p:nvSpPr>
        <p:spPr>
          <a:xfrm>
            <a:off x="2351584" y="2235275"/>
            <a:ext cx="8345001" cy="2107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  <a:spcAft>
                <a:spcPts val="1200"/>
              </a:spcAft>
              <a:buClr>
                <a:srgbClr val="FF0000"/>
              </a:buClr>
              <a:buSzPct val="100000"/>
            </a:pPr>
            <a:r>
              <a:rPr lang="pl-PL" sz="2400" b="1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Pamiętaj,</a:t>
            </a:r>
            <a:r>
              <a:rPr lang="pl-PL" sz="2400" b="1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zasady dotyczące tego, kiedy notariusz jest zobowiązany wystawić fakturę (np. na żądanie klienta prywatnego lub obligatoryjnie dla innego podatnika VAT), nie ulegają zmianie – </a:t>
            </a:r>
            <a:r>
              <a:rPr lang="pl-PL" sz="2400" dirty="0">
                <a:solidFill>
                  <a:srgbClr val="FF0000"/>
                </a:solidFill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zmienia się jedynie forma faktury</a:t>
            </a:r>
            <a:r>
              <a:rPr lang="pl-PL" sz="2400" dirty="0"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 (na fakturę ustrukturyzowaną).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D55247BB-2D5E-43B7-A59C-FEED3FD9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a 2" descr="Głowa z kołami zębatymi z wypełnieniem pełnym">
            <a:extLst>
              <a:ext uri="{FF2B5EF4-FFF2-40B4-BE49-F238E27FC236}">
                <a16:creationId xmlns:a16="http://schemas.microsoft.com/office/drawing/2014/main" id="{5EABEF21-A033-4A2F-8D5E-0443653D5C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9416" y="2392718"/>
            <a:ext cx="1468330" cy="146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87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0B693A5-3561-42C3-AD21-839045FBE197}"/>
              </a:ext>
            </a:extLst>
          </p:cNvPr>
          <p:cNvSpPr txBox="1"/>
          <p:nvPr/>
        </p:nvSpPr>
        <p:spPr>
          <a:xfrm>
            <a:off x="1036425" y="612706"/>
            <a:ext cx="5419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awaryjny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Art. 106nf ustawy o VAT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Model 3D 7" descr="Warning">
                <a:extLst>
                  <a:ext uri="{FF2B5EF4-FFF2-40B4-BE49-F238E27FC236}">
                    <a16:creationId xmlns:a16="http://schemas.microsoft.com/office/drawing/2014/main" id="{922D8FFB-DF2A-42F0-BBEB-02AFAB82B24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29128691"/>
                  </p:ext>
                </p:extLst>
              </p:nvPr>
            </p:nvGraphicFramePr>
            <p:xfrm>
              <a:off x="5879974" y="332654"/>
              <a:ext cx="1795835" cy="1728193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795835" cy="1728193"/>
                    </a:xfrm>
                    <a:prstGeom prst="rect">
                      <a:avLst/>
                    </a:prstGeom>
                  </am3d:spPr>
                  <am3d:camera>
                    <am3d:pos x="0" y="0" z="6335163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271560" d="1000000"/>
                    <am3d:preTrans dx="0" dy="-16278167" dz="-464067"/>
                    <am3d:scale>
                      <am3d:sx n="1000000" d="1000000"/>
                      <am3d:sy n="1000000" d="1000000"/>
                      <am3d:sz n="1000000" d="1000000"/>
                    </am3d:scale>
                    <am3d:rot ax="-345297" ay="-1626906" az="157802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46553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Model 3D 7" descr="Warning">
                <a:extLst>
                  <a:ext uri="{FF2B5EF4-FFF2-40B4-BE49-F238E27FC236}">
                    <a16:creationId xmlns:a16="http://schemas.microsoft.com/office/drawing/2014/main" id="{922D8FFB-DF2A-42F0-BBEB-02AFAB82B24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79974" y="332654"/>
                <a:ext cx="1795835" cy="1728193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pole tekstowe 9">
            <a:extLst>
              <a:ext uri="{FF2B5EF4-FFF2-40B4-BE49-F238E27FC236}">
                <a16:creationId xmlns:a16="http://schemas.microsoft.com/office/drawing/2014/main" id="{60224690-9520-42A5-9AAA-DCE8E928A110}"/>
              </a:ext>
            </a:extLst>
          </p:cNvPr>
          <p:cNvSpPr txBox="1"/>
          <p:nvPr/>
        </p:nvSpPr>
        <p:spPr>
          <a:xfrm>
            <a:off x="1056544" y="1844824"/>
            <a:ext cx="10503738" cy="3638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Cel </a:t>
            </a:r>
            <a:endParaRPr lang="pl-PL" b="1" dirty="0">
              <a:solidFill>
                <a:srgbClr val="000000"/>
              </a:solidFill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Tryb awaryjny to rozwiązanie, z którego będzie można skorzystać w przypadku ogłoszonego komunikatu o awarii KSeF. Dzięki temu rozwiązaniu, pomimo zidentyfikowanej usterki systemu, proces wystawiania faktur będzie nadal kontynuowany.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endParaRPr lang="pl-PL" sz="1200" b="1" kern="1200" dirty="0">
              <a:solidFill>
                <a:srgbClr val="000000"/>
              </a:solidFill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Kto będzie mógł skorzystać z trybu awaryjnego?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pl-PL" sz="18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Każdy podatnik wystawiający fakturę w okresie ogłoszonej awarii KSeF będzie mógł wystawić fakturę w trybie awaryjnym. Komunikaty dot. awarii systemu będą publikowane w BIP MF oraz w oprogramowaniu interfejsowym.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1F503E6B-FDE4-4B6B-93E0-F80A4CF77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47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753A2643-57D5-4983-A9E3-D2822AE4C53F}"/>
              </a:ext>
            </a:extLst>
          </p:cNvPr>
          <p:cNvSpPr txBox="1"/>
          <p:nvPr/>
        </p:nvSpPr>
        <p:spPr>
          <a:xfrm>
            <a:off x="2783632" y="1484784"/>
            <a:ext cx="8712968" cy="435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pl-PL" sz="17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Podatnik chcąc wystawić fakturę w trybie awaryjnym:</a:t>
            </a:r>
            <a:endParaRPr lang="pl-PL" sz="17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zastosuje obowiązujący wzór struktury logicznej – od 1 lutego 2026 r. FA(3),</a:t>
            </a:r>
            <a:endParaRPr lang="pl-PL" sz="17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wystawi ją w postaci elektronicznej,</a:t>
            </a:r>
            <a:endParaRPr lang="pl-PL" sz="17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prześle ją do KSeF – nie później niż w ciągu 7 dni roboczych od dnia zakończenia awarii w celu nadania fakturze numeru KSeF,</a:t>
            </a:r>
            <a:endParaRPr lang="pl-PL" sz="17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udostępni ją nabywcy w sposób uzgodniony, a w przypadku jej wydania poza KSeF opatrzy dwoma kodami QR (z napisem „OFFLINE” oraz „CERTYFIKAT” (do wygenerowania drugiego kodu QR potrzebny jest certyfikat KSeF typu 2),</a:t>
            </a:r>
          </a:p>
          <a:p>
            <a:pPr marL="342900" lvl="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700" dirty="0">
                <a:latin typeface="Lato" panose="020F0502020204030203" pitchFamily="34" charset="-18"/>
                <a:ea typeface="Times New Roman" panose="02020603050405020304" pitchFamily="18" charset="0"/>
              </a:rPr>
              <a:t>m</a:t>
            </a:r>
            <a:r>
              <a:rPr lang="pl-PL" sz="1700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oże wydać dodatkowo </a:t>
            </a:r>
            <a:r>
              <a:rPr lang="pl-PL" sz="1700" b="1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potwierdzenie transakcji </a:t>
            </a:r>
            <a:r>
              <a:rPr lang="pl-PL" sz="1700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nabywcy który uzgodnił otrzymanie faktury w KSeF (bez względu na jego status); dzięki temu nabywca po zeskanowaniu kodu QR będzie mógł m.in. zweryfikować czy faktura została już dosłana do systemu.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7B33370-18E4-43CC-81A1-E63AB7305B55}"/>
              </a:ext>
            </a:extLst>
          </p:cNvPr>
          <p:cNvSpPr txBox="1"/>
          <p:nvPr/>
        </p:nvSpPr>
        <p:spPr>
          <a:xfrm>
            <a:off x="1036424" y="61270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awaryjny – zasady postępowania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FD78C4A-7B17-458C-9B91-60188EF99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636912"/>
            <a:ext cx="1347370" cy="1347370"/>
          </a:xfrm>
          <a:prstGeom prst="rect">
            <a:avLst/>
          </a:prstGeom>
        </p:spPr>
      </p:pic>
      <p:pic>
        <p:nvPicPr>
          <p:cNvPr id="8" name="Obraz 6">
            <a:extLst>
              <a:ext uri="{FF2B5EF4-FFF2-40B4-BE49-F238E27FC236}">
                <a16:creationId xmlns:a16="http://schemas.microsoft.com/office/drawing/2014/main" id="{D5E795EA-487E-4255-BBD3-347C37805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65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3C51AE46-11AC-4C9E-9CB5-9228BE07AEA9}"/>
              </a:ext>
            </a:extLst>
          </p:cNvPr>
          <p:cNvSpPr txBox="1"/>
          <p:nvPr/>
        </p:nvSpPr>
        <p:spPr>
          <a:xfrm>
            <a:off x="2783632" y="1556792"/>
            <a:ext cx="8496943" cy="4397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Data wystawienia faktury w trybie awaryjnym: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ata, o której mowa w art. 106e ust. 1 pkt 1 ustawy o podatku od towarów i usług, czyli data wskazana na tej fakturze przez podatnika w polu P_1 struktury logicznej e-Faktury.</a:t>
            </a:r>
            <a:endParaRPr lang="pl-PL" sz="1600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Data otrzymania faktury w trybie awaryjnym:</a:t>
            </a:r>
            <a:endParaRPr lang="pl-PL" sz="1800" dirty="0">
              <a:effectLst/>
              <a:latin typeface="Lato" panose="020F0502020204030203" pitchFamily="34" charset="-18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tabLst>
                <a:tab pos="598170" algn="l"/>
              </a:tabLst>
            </a:pPr>
            <a:r>
              <a:rPr lang="pl-PL" sz="1800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Data otrzymania faktury w trybie awaryjnym to:</a:t>
            </a:r>
            <a:endParaRPr lang="pl-PL" sz="1600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598170" algn="l"/>
              </a:tabLst>
            </a:pPr>
            <a:r>
              <a:rPr lang="pl-PL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data jej faktycznego otrzymania przez nabywcę,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598170" algn="l"/>
              </a:tabLst>
            </a:pPr>
            <a:r>
              <a:rPr lang="pl-PL" dirty="0">
                <a:effectLst/>
                <a:latin typeface="Lato" panose="020F0502020204030203" pitchFamily="34" charset="-18"/>
                <a:ea typeface="Times New Roman" panose="02020603050405020304" pitchFamily="18" charset="0"/>
              </a:rPr>
              <a:t>data przydzielenia numeru KSeF - jeżeli data faktycznego otrzymania faktury będzie późniejsza niż data przydzielenia numeru identyfikującego tę fakturę w KSeF.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E8A986C-0CE1-457B-8638-BFC18A97059F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awaryjny – data wystawienia i otrzymania faktury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Grafika 4" descr="Kalendarz dzienny z wypełnieniem pełnym">
            <a:extLst>
              <a:ext uri="{FF2B5EF4-FFF2-40B4-BE49-F238E27FC236}">
                <a16:creationId xmlns:a16="http://schemas.microsoft.com/office/drawing/2014/main" id="{A72B078B-DD9C-42AA-B6B0-EAE53B4E4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1425" y="2582780"/>
            <a:ext cx="1692439" cy="1692439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EEF43E28-3430-4145-8B21-3C72469AB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29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Tryb awaryjny –faktury korygujące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D2FD54-EF8D-4CDB-A6F7-A93D82E7CACE}"/>
              </a:ext>
            </a:extLst>
          </p:cNvPr>
          <p:cNvSpPr txBox="1"/>
          <p:nvPr/>
        </p:nvSpPr>
        <p:spPr>
          <a:xfrm>
            <a:off x="3359696" y="2276872"/>
            <a:ext cx="7056784" cy="1802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Fakturę korygującą można wystawić również w trybie awaryjnym. 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Fakturę korygującą fakturę pierwotną wystawioną w trybie awaryjnym, wystawia się dopiero po przydzieleniu fakturze pierwotnej numeru identyfikującego w KSeF.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868F686-9E99-4DC2-B9C5-3D72BAC3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D77E4B0-3DD3-46BB-B533-B123F1B4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40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1127448" y="692696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Awaria całkowita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3000" b="1" dirty="0">
                <a:solidFill>
                  <a:prstClr val="black"/>
                </a:solidFill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Art. 106ng ustawy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897B149-761F-4994-8A41-CC2586AFDF0C}"/>
              </a:ext>
            </a:extLst>
          </p:cNvPr>
          <p:cNvSpPr txBox="1"/>
          <p:nvPr/>
        </p:nvSpPr>
        <p:spPr>
          <a:xfrm>
            <a:off x="1199456" y="1988840"/>
            <a:ext cx="9937104" cy="3638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>
                <a:latin typeface="Lato" panose="020F0502020204030203" pitchFamily="34" charset="-18"/>
              </a:rPr>
              <a:t>Cel rozwiązania: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Awaria całkowita to rozwiązanie stosowane w sytuacjach nadzwyczajnych, tj. zagrożenie kraju lub jego infrastruktury.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Lato" panose="020F0502020204030203" pitchFamily="34" charset="-18"/>
              </a:rPr>
              <a:t>Komunikat o awarii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W przypadku braku możliwości zamieszczenia komunikatów dotyczących awarii KSeF w BIP MF oraz oprogramowaniu interfejsowym, minister finansów będzie zamieszczał w środkach społecznego przekazu (np. radiu, TV, prasie, Internecie) komunikat o wystąpieniu awarii KSeF.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Lato" panose="020F0502020204030203" pitchFamily="34" charset="-18"/>
              </a:rPr>
              <a:t>W takiej sytuacji komunikat o zakończeniu awarii KSeF również będzie zamieszczany w środkach społecznego przekazu. </a:t>
            </a:r>
          </a:p>
        </p:txBody>
      </p:sp>
      <p:pic>
        <p:nvPicPr>
          <p:cNvPr id="4" name="Obraz 6">
            <a:extLst>
              <a:ext uri="{FF2B5EF4-FFF2-40B4-BE49-F238E27FC236}">
                <a16:creationId xmlns:a16="http://schemas.microsoft.com/office/drawing/2014/main" id="{6543373A-B14A-4550-A337-A71C0F2D3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2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Awaria całkowita KS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lack" panose="020F0A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Art. 106ng ustawy</a:t>
            </a: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897B149-761F-4994-8A41-CC2586AFDF0C}"/>
              </a:ext>
            </a:extLst>
          </p:cNvPr>
          <p:cNvSpPr txBox="1"/>
          <p:nvPr/>
        </p:nvSpPr>
        <p:spPr>
          <a:xfrm>
            <a:off x="3575720" y="2420888"/>
            <a:ext cx="7704856" cy="2392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Sposób postępowania: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W trakcie awarii całkowitej podatnik może wystawić fakturę w postaci papierowej lub fakturę elektroniczną.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+mn-cs"/>
              </a:rPr>
              <a:t>W tym przypadku faktury nie są przekazywane do KSeF po ustaniu tej awarii.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>
                <a:solidFill>
                  <a:prstClr val="black"/>
                </a:solidFill>
                <a:latin typeface="Lato" panose="020F0502020204030203" pitchFamily="34" charset="-18"/>
              </a:rPr>
              <a:t>Faktura nie jest opatrywana kodem/kodami QR.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+mn-cs"/>
            </a:endParaRPr>
          </a:p>
        </p:txBody>
      </p:sp>
      <p:pic>
        <p:nvPicPr>
          <p:cNvPr id="4" name="Grafika 4" descr="Niedozwolone">
            <a:extLst>
              <a:ext uri="{FF2B5EF4-FFF2-40B4-BE49-F238E27FC236}">
                <a16:creationId xmlns:a16="http://schemas.microsoft.com/office/drawing/2014/main" id="{7F8427AA-A7DD-4DAB-A430-D48634FCA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2780928"/>
            <a:ext cx="1512168" cy="150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6">
            <a:extLst>
              <a:ext uri="{FF2B5EF4-FFF2-40B4-BE49-F238E27FC236}">
                <a16:creationId xmlns:a16="http://schemas.microsoft.com/office/drawing/2014/main" id="{CC98197B-C07E-4D0C-A181-99D88BBBA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90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Pytania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D2FD54-EF8D-4CDB-A6F7-A93D82E7CACE}"/>
              </a:ext>
            </a:extLst>
          </p:cNvPr>
          <p:cNvSpPr txBox="1"/>
          <p:nvPr/>
        </p:nvSpPr>
        <p:spPr>
          <a:xfrm>
            <a:off x="3359696" y="2276872"/>
            <a:ext cx="7056784" cy="22177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b="1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ak będzie wyglądała kontynuacja faktur z papierowych na </a:t>
            </a:r>
            <a:r>
              <a:rPr lang="pl-PL" b="1" dirty="0" err="1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, jaka będzie numeracja?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Sposób numerowania faktur nadal należy do Państwa wyboru. Natomiast numer </a:t>
            </a:r>
            <a:r>
              <a:rPr lang="pl-PL" dirty="0" err="1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 faktury jest generowany każdorazowo po przyjęciu faktury do systemu.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868F686-9E99-4DC2-B9C5-3D72BAC3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D77E4B0-3DD3-46BB-B533-B123F1B4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62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Pytania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D2FD54-EF8D-4CDB-A6F7-A93D82E7CACE}"/>
              </a:ext>
            </a:extLst>
          </p:cNvPr>
          <p:cNvSpPr txBox="1"/>
          <p:nvPr/>
        </p:nvSpPr>
        <p:spPr>
          <a:xfrm>
            <a:off x="3359696" y="2276872"/>
            <a:ext cx="7056784" cy="1386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b="1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zy w trakcie roku można zmienić program/darmową aplikację?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Tak, mają Państwo pełną swobodę w wyborze oprogramowania. Istotne jest, żeby taki program był zintegrowany z API </a:t>
            </a:r>
            <a:r>
              <a:rPr lang="pl-PL" dirty="0" err="1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 2.0</a:t>
            </a:r>
            <a:endParaRPr lang="pl-PL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868F686-9E99-4DC2-B9C5-3D72BAC3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D77E4B0-3DD3-46BB-B533-B123F1B4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39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Pytania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D2FD54-EF8D-4CDB-A6F7-A93D82E7CACE}"/>
              </a:ext>
            </a:extLst>
          </p:cNvPr>
          <p:cNvSpPr txBox="1"/>
          <p:nvPr/>
        </p:nvSpPr>
        <p:spPr>
          <a:xfrm>
            <a:off x="3359696" y="2276872"/>
            <a:ext cx="7056784" cy="1386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b="1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o jakich czynności powinna być wystawiona faktura?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Wprowadzenie systemu </a:t>
            </a:r>
            <a:r>
              <a:rPr lang="pl-PL" dirty="0" err="1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 nie zmienia Państwa dotychczasowych obowiązków w </a:t>
            </a:r>
            <a:r>
              <a:rPr lang="pl-PL" dirty="0"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tym zakresie.</a:t>
            </a:r>
            <a:endParaRPr lang="pl-PL" dirty="0">
              <a:effectLst/>
              <a:latin typeface="Lato" panose="020F0502020204030203" pitchFamily="34" charset="-18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868F686-9E99-4DC2-B9C5-3D72BAC3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D77E4B0-3DD3-46BB-B533-B123F1B4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38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B6263FDF-43BA-40DA-BBB1-CF1A1520D3A0}"/>
              </a:ext>
            </a:extLst>
          </p:cNvPr>
          <p:cNvSpPr txBox="1"/>
          <p:nvPr/>
        </p:nvSpPr>
        <p:spPr>
          <a:xfrm>
            <a:off x="983432" y="692696"/>
            <a:ext cx="9953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-18"/>
                <a:ea typeface="Open Sans" panose="020B0606030504020204" pitchFamily="34" charset="0"/>
                <a:cs typeface="Open Sans" panose="020B0606030504020204" pitchFamily="34" charset="0"/>
              </a:rPr>
              <a:t>Pytania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DD2FD54-EF8D-4CDB-A6F7-A93D82E7CACE}"/>
              </a:ext>
            </a:extLst>
          </p:cNvPr>
          <p:cNvSpPr txBox="1"/>
          <p:nvPr/>
        </p:nvSpPr>
        <p:spPr>
          <a:xfrm>
            <a:off x="3359696" y="2276872"/>
            <a:ext cx="7056784" cy="1386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Czy mój program będzie dostosowany do </a:t>
            </a:r>
            <a:r>
              <a:rPr lang="pl-PL" b="1" dirty="0" err="1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KSeF</a:t>
            </a:r>
            <a:r>
              <a:rPr lang="pl-PL" b="1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 i czy będzie można dalej za jego pośrednictwem wystawiać faktury?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dirty="0">
                <a:effectLst/>
                <a:latin typeface="Lato" panose="020F050202020403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Należy skontaktować się z dostawcą oprogramowania. 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868F686-9E99-4DC2-B9C5-3D72BAC38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29126"/>
            <a:ext cx="1082940" cy="1275938"/>
          </a:xfrm>
          <a:prstGeom prst="rect">
            <a:avLst/>
          </a:prstGeom>
        </p:spPr>
      </p:pic>
      <p:pic>
        <p:nvPicPr>
          <p:cNvPr id="6" name="Obraz 6">
            <a:extLst>
              <a:ext uri="{FF2B5EF4-FFF2-40B4-BE49-F238E27FC236}">
                <a16:creationId xmlns:a16="http://schemas.microsoft.com/office/drawing/2014/main" id="{FD77E4B0-3DD3-46BB-B533-B123F1B4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972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3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7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7_MFKAS_Godło_PL_Srodek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MFKAS_Godło_PL_Start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MFKAS_Godło_PL_Srodek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MFKAS_Godło_PL_koniec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3270</TotalTime>
  <Words>6332</Words>
  <Application>Microsoft Office PowerPoint</Application>
  <PresentationFormat>Panoramiczny</PresentationFormat>
  <Paragraphs>609</Paragraphs>
  <Slides>102</Slides>
  <Notes>17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14</vt:i4>
      </vt:variant>
      <vt:variant>
        <vt:lpstr>Tytuły slajdów</vt:lpstr>
      </vt:variant>
      <vt:variant>
        <vt:i4>102</vt:i4>
      </vt:variant>
    </vt:vector>
  </HeadingPairs>
  <TitlesOfParts>
    <vt:vector size="125" baseType="lpstr">
      <vt:lpstr>Courier New</vt:lpstr>
      <vt:lpstr>Arial</vt:lpstr>
      <vt:lpstr>Times New Roman</vt:lpstr>
      <vt:lpstr>-apple-system</vt:lpstr>
      <vt:lpstr>Wingdings</vt:lpstr>
      <vt:lpstr>Lato Black</vt:lpstr>
      <vt:lpstr>Calibri</vt:lpstr>
      <vt:lpstr>Lato</vt:lpstr>
      <vt:lpstr>Montserrat</vt:lpstr>
      <vt:lpstr>1_MFKAS_Godło_PL_Start</vt:lpstr>
      <vt:lpstr>2_MFKAS_Godło_PL_Start</vt:lpstr>
      <vt:lpstr>3_MFKAS_Godło_PL_Start</vt:lpstr>
      <vt:lpstr>4_MFKAS_Godło_PL_Start</vt:lpstr>
      <vt:lpstr>5_MFKAS_Godło_PL_Start</vt:lpstr>
      <vt:lpstr>6_MFKAS_Godło_PL_Srodek</vt:lpstr>
      <vt:lpstr>7_MFKAS_Godło_PL_koniec</vt:lpstr>
      <vt:lpstr>8_MFKAS_Godło_PL_koniec</vt:lpstr>
      <vt:lpstr>9_MFKAS_Godło_PL_koniec</vt:lpstr>
      <vt:lpstr>10_MFKAS_Godło_PL_koniec</vt:lpstr>
      <vt:lpstr>11_MFKAS_Godło_PL_koniec</vt:lpstr>
      <vt:lpstr>6_MFKAS_Godło_PL_Start</vt:lpstr>
      <vt:lpstr>7_MFKAS_Godło_PL_Start</vt:lpstr>
      <vt:lpstr>7_MFKAS_Godło_PL_Srodek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Ministerstwo Finansów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Waluchowski Jakub</dc:creator>
  <cp:lastModifiedBy>Suchan Jakub</cp:lastModifiedBy>
  <cp:revision>207</cp:revision>
  <dcterms:created xsi:type="dcterms:W3CDTF">2022-12-12T12:52:00Z</dcterms:created>
  <dcterms:modified xsi:type="dcterms:W3CDTF">2025-12-08T11:01:53Z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FCATEGORY">
    <vt:lpwstr>InformacjePubliczneInformacjeSektoraPublicznego</vt:lpwstr>
  </property>
  <property fmtid="{D5CDD505-2E9C-101B-9397-08002B2CF9AE}" pid="3" name="MFClassifiedBy">
    <vt:lpwstr>UxC4dwLulzfINJ8nQH+xvX5LNGipWa4BRSZhPgxsCvnrXlWiiUskJFf1AWiRRQepMa1FSHUJev73RZglglDntQ==</vt:lpwstr>
  </property>
  <property fmtid="{D5CDD505-2E9C-101B-9397-08002B2CF9AE}" pid="4" name="MFClassificationDate">
    <vt:lpwstr>2022-12-12T14:34:47.5865267+01:00</vt:lpwstr>
  </property>
  <property fmtid="{D5CDD505-2E9C-101B-9397-08002B2CF9AE}" pid="5" name="MFClassifiedBySID">
    <vt:lpwstr>UxC4dwLulzfINJ8nQH+xvX5LNGipWa4BRSZhPgxsCvm42mrIC/DSDv0ggS+FjUN/2v1BBotkLlY5aAiEhoi6uWOQjDXbca9l4pMk7hYqkEZ/txrvi5r1yDiZ7bsao6g1</vt:lpwstr>
  </property>
  <property fmtid="{D5CDD505-2E9C-101B-9397-08002B2CF9AE}" pid="6" name="MFGRNItemId">
    <vt:lpwstr>GRN-32067ed9-09ec-4d18-bc9c-9895c26ea8ce</vt:lpwstr>
  </property>
  <property fmtid="{D5CDD505-2E9C-101B-9397-08002B2CF9AE}" pid="7" name="MFHash">
    <vt:lpwstr>Js0ukU2zotyeOSgAPpb821wedgEVy2+3Am1lHVyJZ7E=</vt:lpwstr>
  </property>
  <property fmtid="{D5CDD505-2E9C-101B-9397-08002B2CF9AE}" pid="8" name="MFVisualMarkingsSettings">
    <vt:lpwstr>HeaderAlignment=1;FooterAlignment=1</vt:lpwstr>
  </property>
  <property fmtid="{D5CDD505-2E9C-101B-9397-08002B2CF9AE}" pid="9" name="DLPManualFileClassification">
    <vt:lpwstr>{2755b7d9-e53d-4779-a40c-03797dcf43b3}</vt:lpwstr>
  </property>
  <property fmtid="{D5CDD505-2E9C-101B-9397-08002B2CF9AE}" pid="10" name="MFRefresh">
    <vt:lpwstr>False</vt:lpwstr>
  </property>
</Properties>
</file>