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79" r:id="rId5"/>
  </p:sldMasterIdLst>
  <p:notesMasterIdLst>
    <p:notesMasterId r:id="rId40"/>
  </p:notesMasterIdLst>
  <p:handoutMasterIdLst>
    <p:handoutMasterId r:id="rId41"/>
  </p:handoutMasterIdLst>
  <p:sldIdLst>
    <p:sldId id="2147469874" r:id="rId6"/>
    <p:sldId id="2147470042" r:id="rId7"/>
    <p:sldId id="2147469934" r:id="rId8"/>
    <p:sldId id="2147469935" r:id="rId9"/>
    <p:sldId id="289" r:id="rId10"/>
    <p:sldId id="2147470046" r:id="rId11"/>
    <p:sldId id="2147470047" r:id="rId12"/>
    <p:sldId id="2147470056" r:id="rId13"/>
    <p:sldId id="2147469938" r:id="rId14"/>
    <p:sldId id="2147469936" r:id="rId15"/>
    <p:sldId id="2147469939" r:id="rId16"/>
    <p:sldId id="2147469942" r:id="rId17"/>
    <p:sldId id="461" r:id="rId18"/>
    <p:sldId id="2147469943" r:id="rId19"/>
    <p:sldId id="2147469940" r:id="rId20"/>
    <p:sldId id="2147469944" r:id="rId21"/>
    <p:sldId id="2147469962" r:id="rId22"/>
    <p:sldId id="2147469963" r:id="rId23"/>
    <p:sldId id="2147470219" r:id="rId24"/>
    <p:sldId id="2147470220" r:id="rId25"/>
    <p:sldId id="295" r:id="rId26"/>
    <p:sldId id="2147469971" r:id="rId27"/>
    <p:sldId id="2147469973" r:id="rId28"/>
    <p:sldId id="2147470218" r:id="rId29"/>
    <p:sldId id="2147470217" r:id="rId30"/>
    <p:sldId id="438" r:id="rId31"/>
    <p:sldId id="420" r:id="rId32"/>
    <p:sldId id="2147470216" r:id="rId33"/>
    <p:sldId id="431" r:id="rId34"/>
    <p:sldId id="2147470213" r:id="rId35"/>
    <p:sldId id="2147469941" r:id="rId36"/>
    <p:sldId id="948" r:id="rId37"/>
    <p:sldId id="2147470215" r:id="rId38"/>
    <p:sldId id="2147469931" r:id="rId39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93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bicz Bartosz" initials="GB" lastIdx="4" clrIdx="0">
    <p:extLst>
      <p:ext uri="{19B8F6BF-5375-455C-9EA6-DF929625EA0E}">
        <p15:presenceInfo xmlns:p15="http://schemas.microsoft.com/office/powerpoint/2012/main" userId="S-1-5-21-1525952054-1005573771-2909822258-28573" providerId="AD"/>
      </p:ext>
    </p:extLst>
  </p:cmAuthor>
  <p:cmAuthor id="2" name="Garbicz Bartosz" initials="GB [2]" lastIdx="15" clrIdx="0">
    <p:extLst>
      <p:ext uri="{19B8F6BF-5375-455C-9EA6-DF929625EA0E}">
        <p15:presenceInfo xmlns:p15="http://schemas.microsoft.com/office/powerpoint/2012/main" userId="S::bartosz.garbicz@mf.gov.pl::5c38774d-c15d-4f4e-b12a-03df89e60e17" providerId="AD"/>
      </p:ext>
    </p:extLst>
  </p:cmAuthor>
  <p:cmAuthor id="3" name="Śledzikowski Krzysztof" initials="ŚK" lastIdx="6" clrIdx="1">
    <p:extLst>
      <p:ext uri="{19B8F6BF-5375-455C-9EA6-DF929625EA0E}">
        <p15:presenceInfo xmlns:p15="http://schemas.microsoft.com/office/powerpoint/2012/main" userId="S-1-5-21-1525952054-1005573771-2909822258-19288" providerId="AD"/>
      </p:ext>
    </p:extLst>
  </p:cmAuthor>
  <p:cmAuthor id="4" name="Śmiałkowska Justyna" initials="ŚJ" lastIdx="6" clrIdx="2">
    <p:extLst>
      <p:ext uri="{19B8F6BF-5375-455C-9EA6-DF929625EA0E}">
        <p15:presenceInfo xmlns:p15="http://schemas.microsoft.com/office/powerpoint/2012/main" userId="S::justyna.smialkowska@mf.gov.pl::3619ad90-e356-4ce4-8d0c-487ab809cc0a" providerId="AD"/>
      </p:ext>
    </p:extLst>
  </p:cmAuthor>
  <p:cmAuthor id="5" name="Piszczek Grzegorz" initials="PG" lastIdx="3" clrIdx="3">
    <p:extLst>
      <p:ext uri="{19B8F6BF-5375-455C-9EA6-DF929625EA0E}">
        <p15:presenceInfo xmlns:p15="http://schemas.microsoft.com/office/powerpoint/2012/main" userId="S-1-5-21-1525952054-1005573771-2909822258-15821" providerId="AD"/>
      </p:ext>
    </p:extLst>
  </p:cmAuthor>
  <p:cmAuthor id="6" name="Sowa Robert" initials="SR" lastIdx="6" clrIdx="1">
    <p:extLst>
      <p:ext uri="{19B8F6BF-5375-455C-9EA6-DF929625EA0E}">
        <p15:presenceInfo xmlns:p15="http://schemas.microsoft.com/office/powerpoint/2012/main" userId="S::robert.sowa@mf.gov.pl::e87e338f-afd7-434a-9f07-5fc0d06b683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0" y="60"/>
      </p:cViewPr>
      <p:guideLst>
        <p:guide pos="393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DBAF8263-DDB0-4842-8DB7-16C38FD06D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31B14A2-46C0-44E9-9A70-45D5B32B8B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1E6B0-1543-461E-8553-95D8E8C8DD05}" type="datetimeFigureOut">
              <a:rPr lang="pl-PL" smtClean="0"/>
              <a:t>27.01.2026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F16A5E4-4BEE-48A3-BB91-B4A9719057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763FE39-2C0D-460F-A966-074B821AEE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B52A4-DC8A-4D5E-BC1B-AFD9428C0B3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9248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D8DC1-9F0A-4803-96EA-7C98ED5E0084}" type="datetimeFigureOut">
              <a:rPr lang="pl-PL" smtClean="0"/>
              <a:t>27.01.2026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9C102-9D9B-4912-A25D-168E7FC63E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80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9274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329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934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66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3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20739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162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2202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0699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8622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9034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2632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74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3144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492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756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925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3606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712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1804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9C102-9D9B-4912-A25D-168E7FC63E25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159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7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32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2E7E6C62-5F91-4053-A6BD-5CA0F3F7FC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04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1A934CD-F71F-4812-B90E-71F5BE6EAC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3F55BCD4-67AF-4BEF-906F-B73BC38D8BCD}"/>
              </a:ext>
            </a:extLst>
          </p:cNvPr>
          <p:cNvSpPr txBox="1"/>
          <p:nvPr userDrawn="1"/>
        </p:nvSpPr>
        <p:spPr>
          <a:xfrm>
            <a:off x="638634" y="382909"/>
            <a:ext cx="5351858" cy="244767"/>
          </a:xfrm>
          <a:prstGeom prst="rect">
            <a:avLst/>
          </a:prstGeom>
          <a:noFill/>
        </p:spPr>
        <p:txBody>
          <a:bodyPr wrap="square" lIns="0" tIns="0" bIns="900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ŚRODY z KS</a:t>
            </a:r>
            <a:r>
              <a:rPr lang="pl-PL" sz="1000" spc="50" baseline="0">
                <a:solidFill>
                  <a:srgbClr val="DC0032"/>
                </a:solidFill>
                <a:latin typeface="Lato Bold" panose="020F0802020204030203" pitchFamily="34" charset="-18"/>
              </a:rPr>
              <a:t>e</a:t>
            </a: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F</a:t>
            </a:r>
            <a:r>
              <a:rPr lang="pl-PL" sz="1000" cap="none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     </a:t>
            </a: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CYKL SZKOLEŃ KS</a:t>
            </a:r>
            <a:r>
              <a:rPr lang="pl-PL" sz="1000" spc="50" baseline="0">
                <a:solidFill>
                  <a:srgbClr val="C00000"/>
                </a:solidFill>
                <a:latin typeface="Lato Bold" panose="020F08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w PIGUŁCE</a:t>
            </a: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999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40F4568-0F4F-4BA9-B9DC-37BDBE6A1F9D}"/>
              </a:ext>
            </a:extLst>
          </p:cNvPr>
          <p:cNvSpPr/>
          <p:nvPr userDrawn="1"/>
        </p:nvSpPr>
        <p:spPr>
          <a:xfrm>
            <a:off x="-58366" y="0"/>
            <a:ext cx="12328187" cy="595800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C1A934CD-F71F-4812-B90E-71F5BE6EAC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EDD654C9-E640-41C2-8138-0EF005A725AC}"/>
              </a:ext>
            </a:extLst>
          </p:cNvPr>
          <p:cNvSpPr txBox="1"/>
          <p:nvPr userDrawn="1"/>
        </p:nvSpPr>
        <p:spPr>
          <a:xfrm>
            <a:off x="638633" y="382909"/>
            <a:ext cx="7870367" cy="244767"/>
          </a:xfrm>
          <a:prstGeom prst="rect">
            <a:avLst/>
          </a:prstGeom>
          <a:noFill/>
        </p:spPr>
        <p:txBody>
          <a:bodyPr wrap="square" lIns="0" tIns="0" bIns="90000" anchor="ctr" anchorCtr="0">
            <a:spAutoFit/>
          </a:bodyPr>
          <a:lstStyle/>
          <a:p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ŚRODY Z KS</a:t>
            </a:r>
            <a:r>
              <a:rPr lang="pl-PL" sz="1000" spc="50" baseline="0">
                <a:solidFill>
                  <a:srgbClr val="DC0032"/>
                </a:solidFill>
                <a:latin typeface="Lato Bold" panose="020F0802020204030203" pitchFamily="34" charset="-18"/>
              </a:rPr>
              <a:t>e</a:t>
            </a:r>
            <a:r>
              <a:rPr lang="pl-PL" sz="1000" spc="50" baseline="0">
                <a:solidFill>
                  <a:srgbClr val="11306F"/>
                </a:solidFill>
                <a:latin typeface="Lato Bold" panose="020F0802020204030203" pitchFamily="34" charset="-18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28190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84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C1D0EA71-0CA0-DE58-2DF5-EFD3F406CB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E3F642F0-BAF9-484C-AD97-ECF3824B8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211C26A6-A15F-4A85-BA5A-88A4C1FB155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1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  <p15:guide id="7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8B1E3B77-AB63-46B8-B644-FECC594ECC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129338"/>
            <a:ext cx="12192000" cy="72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8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datki.gov.pl/vat/formularze-do-druku-vat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datki.gov.pl/media/0pqh102d/zaw-fa-02-08.pdf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ksef.podatki.gov.pl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ksef.podatki.gov.pl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ksef.podatki.gov.pl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ksef.podatki.gov.pl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387F91B-4A9F-4DF4-BCE4-AEC04A9786D9}"/>
              </a:ext>
            </a:extLst>
          </p:cNvPr>
          <p:cNvSpPr txBox="1"/>
          <p:nvPr/>
        </p:nvSpPr>
        <p:spPr>
          <a:xfrm>
            <a:off x="528783" y="2817368"/>
            <a:ext cx="10677099" cy="794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800"/>
              </a:lnSpc>
              <a:spcAft>
                <a:spcPts val="1800"/>
              </a:spcAft>
              <a:buClr>
                <a:srgbClr val="DC0032"/>
              </a:buClr>
              <a:buSzPct val="100000"/>
            </a:pPr>
            <a:r>
              <a:rPr lang="pl-PL" sz="4800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Co to jest KS</a:t>
            </a:r>
            <a:r>
              <a:rPr lang="pl-PL" sz="4800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4800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6DB6E5F-2B94-4532-85F8-92E64251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11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1645438"/>
            <a:ext cx="8615429" cy="1956946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lutego 2026 r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 KSeF stanie się obowiązkowy </a:t>
            </a:r>
            <a:b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dla podatników, u których wartość sprzedaży </a:t>
            </a:r>
            <a:b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(wraz z kwotą podatku) przekroczyła w 2024 r. 200 mln zł. 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kwietnia 2026 r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 obowiązkowy KSeF obejmie pozostałych podatników. 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E557C46-89BC-406A-AB4B-A74124C4CC77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Terminy obowiązkowego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FD4E768-ACC2-4E1E-91F2-4E20EDB1306E}"/>
              </a:ext>
            </a:extLst>
          </p:cNvPr>
          <p:cNvSpPr txBox="1"/>
          <p:nvPr/>
        </p:nvSpPr>
        <p:spPr>
          <a:xfrm>
            <a:off x="803910" y="3775768"/>
            <a:ext cx="10584180" cy="1284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20000"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WAŻNE!</a:t>
            </a:r>
          </a:p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20000"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Otrzymywanie faktur przy użyciu KSeF będzie obowiązkowe dla wszystkich podatników już od 1 lutego 2026 r.</a:t>
            </a:r>
          </a:p>
        </p:txBody>
      </p:sp>
    </p:spTree>
    <p:extLst>
      <p:ext uri="{BB962C8B-B14F-4D97-AF65-F5344CB8AC3E}">
        <p14:creationId xmlns:p14="http://schemas.microsoft.com/office/powerpoint/2010/main" val="72453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1645438"/>
            <a:ext cx="8615429" cy="2316019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</a:pP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końca 2026 r. 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podatnicy obowiązani do wystawiania faktur ustrukturyzowanych będą mogli wystawiać faktury elektroniczne lub faktury w postaci papierowej, jeżeli: 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</a:pP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łączna wartość sprzedaży (wraz z podatkiem) udokumentowana tymi fakturami wystawionymi w danym miesiącu </a:t>
            </a: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będzie mniejsza lub równa 10 000 zł.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E557C46-89BC-406A-AB4B-A74124C4CC77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Terminy obowiązkowego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166E4D5-8080-4E3A-98A1-13A8CE4FB2C7}"/>
              </a:ext>
            </a:extLst>
          </p:cNvPr>
          <p:cNvSpPr txBox="1"/>
          <p:nvPr/>
        </p:nvSpPr>
        <p:spPr>
          <a:xfrm>
            <a:off x="540000" y="4199064"/>
            <a:ext cx="110614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</a:rPr>
              <a:t>WAŻNE!</a:t>
            </a:r>
          </a:p>
          <a:p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</a:rPr>
              <a:t>Podatnik utraci prawo do wystawiania faktur elektronicznych oraz faktur w postaci papierowej począwszy </a:t>
            </a: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</a:rPr>
              <a:t>od faktury, którą przekroczono wartość 10 000 zł.</a:t>
            </a:r>
          </a:p>
        </p:txBody>
      </p:sp>
    </p:spTree>
    <p:extLst>
      <p:ext uri="{BB962C8B-B14F-4D97-AF65-F5344CB8AC3E}">
        <p14:creationId xmlns:p14="http://schemas.microsoft.com/office/powerpoint/2010/main" val="3108568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1677150"/>
            <a:ext cx="10924290" cy="3354765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końca 2026 r. </a:t>
            </a: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podatnicy obowiązani do wystawiania faktur ustrukturyzowanych będą mogli wystawiać faktury elektroniczne lub faktury </a:t>
            </a:r>
            <a:b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postaci papierowej przy zastosowaniu kas rejestrujących i paragony fiskalne uznane za faktury (do 450 zł).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WAŻNE!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2027 r. paragon do 450 zł z NIP nabywcy nie będzie już uznany za fakturę.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takiego paragonu trzeba będzie wystawić fakturę (w KSeF).</a:t>
            </a: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10000"/>
              <a:tabLst/>
              <a:defRPr/>
            </a:pPr>
            <a:endParaRPr kumimoji="0" lang="pl-PL" sz="2200" b="0" i="0" u="none" strike="noStrike" kern="1200" cap="none" spc="30" normalizeH="0" baseline="0" noProof="0" dirty="0">
              <a:ln>
                <a:noFill/>
              </a:ln>
              <a:solidFill>
                <a:srgbClr val="11306F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Wyłączenia z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 dla faktur z kas rejestrujących</a:t>
            </a:r>
          </a:p>
        </p:txBody>
      </p:sp>
    </p:spTree>
    <p:extLst>
      <p:ext uri="{BB962C8B-B14F-4D97-AF65-F5344CB8AC3E}">
        <p14:creationId xmlns:p14="http://schemas.microsoft.com/office/powerpoint/2010/main" val="1913998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2442960"/>
            <a:ext cx="9049770" cy="2162130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wystawiane na rzecz osób fizycznych nieprowadzących działalności gospodarczej nie są objęte obowiązkowym KSeF.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Takie faktury mogą być przesyłane do KSeF dobrowolnie.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Decyzja w tym zakresie należy do podatnika.</a:t>
            </a: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10000"/>
              <a:tabLst/>
              <a:defRPr/>
            </a:pPr>
            <a:endParaRPr kumimoji="0" lang="pl-PL" sz="2200" b="0" i="0" u="none" strike="noStrike" kern="1200" cap="none" spc="30" normalizeH="0" baseline="0" noProof="0" dirty="0">
              <a:ln>
                <a:noFill/>
              </a:ln>
              <a:solidFill>
                <a:srgbClr val="11306F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00000"/>
            <a:ext cx="10001185" cy="969496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Wyłączenia z obowiązkowego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</a:p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Faktury konsumenckie</a:t>
            </a:r>
          </a:p>
        </p:txBody>
      </p:sp>
    </p:spTree>
    <p:extLst>
      <p:ext uri="{BB962C8B-B14F-4D97-AF65-F5344CB8AC3E}">
        <p14:creationId xmlns:p14="http://schemas.microsoft.com/office/powerpoint/2010/main" val="67516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2161947"/>
            <a:ext cx="11278620" cy="4403257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świadczenie usług przejazdu autostradą płatną, udokumentowanych fakturami o węższym zakresie danych,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świadczenie usług przejazdu osób koleją, taborem samochodowym, samolotami, statkami udokumentowanych fakturami w formie biletu jednorazowego, zawierającymi węższy zakres danych,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świadczenie usług zwolnionych z art. 43 ust. 1 pkt 7, 37-41 ustawy o VAT udokumentowanych fakturą o węższym zakresie danych,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przypadki samofakturowania z udziałem podmiotu zagranicznego, który nie posiada NIP, z tym że w przypadku samofakturowania z nabywcą z UE - w przypadku WDT  istnieje możliwość dobrowolnego wystawienia faktury w KSeF.</a:t>
            </a: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10000"/>
              <a:tabLst/>
              <a:defRPr/>
            </a:pPr>
            <a:endParaRPr kumimoji="0" lang="pl-PL" sz="2000" b="0" i="0" u="none" strike="noStrike" kern="1200" cap="none" spc="30" normalizeH="0" baseline="0" noProof="0" dirty="0">
              <a:ln>
                <a:noFill/>
              </a:ln>
              <a:solidFill>
                <a:srgbClr val="11306F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877140"/>
            <a:ext cx="10001185" cy="969496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Wyłączenia z obowiązkowego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</a:p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Czynności określone w rozporządzeniu wykonawczym</a:t>
            </a:r>
          </a:p>
        </p:txBody>
      </p:sp>
    </p:spTree>
    <p:extLst>
      <p:ext uri="{BB962C8B-B14F-4D97-AF65-F5344CB8AC3E}">
        <p14:creationId xmlns:p14="http://schemas.microsoft.com/office/powerpoint/2010/main" val="2393066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1677150"/>
            <a:ext cx="10924290" cy="4098558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Wyłączeniem z KSeF objęte jest wystawianie faktur: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przez podatników, którzy nie posiadają siedziby działalności gospodarczej ani stałego miejsca prowadzenia działalności gospodarczej na terytorium Polski,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przez podatników, którzy nie posiadają siedziby działalności gospodarczej na terytorium kraju, ale posiadają stałe miejsce prowadzenia działalności gospodarczej na terytorium Polski, przy czym to stałe miejsce prowadzenia działalności nie uczestniczy w dostawie towarów lub świadczeniu usług, dla których wystawiono fakturę.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</a:rPr>
              <a:t>WAŻNE</a:t>
            </a: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Podatnicy zagraniczni mogą wystawiać faktury w KSeF dobrowolnie.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00000"/>
            <a:ext cx="10001185" cy="969496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Wyłączenia z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 dla podmiotów zagranicznych </a:t>
            </a:r>
            <a:b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</a:br>
            <a:endParaRPr lang="pl-PL" sz="3000" dirty="0">
              <a:solidFill>
                <a:srgbClr val="11306F"/>
              </a:solidFill>
              <a:latin typeface="Lato Bold" panose="020F08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231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0" y="2110690"/>
            <a:ext cx="8418283" cy="47782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Wyłączeniem z obowiązkowego KSeF objęte są faktury dokumentujące transakcje rozliczane w ramach: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procedury OSS nieunijnej,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procedury importu IOSS,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procedury świadczenia usług międzynarodowego okazjonalnego przewozu drogowego osób.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WAŻNE!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powyższych przypadkach nie jest możliwe dobrowolne wystawianie faktur dokumentujących ww. czynności w KSeF.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endParaRPr lang="pl-PL" sz="2400" dirty="0">
              <a:solidFill>
                <a:srgbClr val="11306F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10000"/>
              <a:tabLst/>
              <a:defRPr/>
            </a:pPr>
            <a:endParaRPr kumimoji="0" lang="pl-PL" sz="2200" b="0" i="0" u="none" strike="noStrike" kern="1200" cap="none" spc="30" normalizeH="0" baseline="0" noProof="0" dirty="0">
              <a:ln>
                <a:noFill/>
              </a:ln>
              <a:solidFill>
                <a:srgbClr val="11306F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00000"/>
            <a:ext cx="10001185" cy="969496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Wyłączenia z obowiązkowego 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</a:p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Procedury szczególne</a:t>
            </a:r>
          </a:p>
        </p:txBody>
      </p:sp>
    </p:spTree>
    <p:extLst>
      <p:ext uri="{BB962C8B-B14F-4D97-AF65-F5344CB8AC3E}">
        <p14:creationId xmlns:p14="http://schemas.microsoft.com/office/powerpoint/2010/main" val="2169060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387F91B-4A9F-4DF4-BCE4-AEC04A9786D9}"/>
              </a:ext>
            </a:extLst>
          </p:cNvPr>
          <p:cNvSpPr txBox="1"/>
          <p:nvPr/>
        </p:nvSpPr>
        <p:spPr>
          <a:xfrm>
            <a:off x="528783" y="2817368"/>
            <a:ext cx="10677099" cy="794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800"/>
              </a:lnSpc>
              <a:spcAft>
                <a:spcPts val="1800"/>
              </a:spcAft>
              <a:buClr>
                <a:srgbClr val="DC0032"/>
              </a:buClr>
              <a:buSzPct val="100000"/>
            </a:pPr>
            <a:r>
              <a:rPr lang="pl-PL" sz="4800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uzyskać dostęp do KS</a:t>
            </a:r>
            <a:r>
              <a:rPr lang="pl-PL" sz="4800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4800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6DB6E5F-2B94-4532-85F8-92E64251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33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696720" y="3070427"/>
            <a:ext cx="10798559" cy="1354217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algn="ctr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40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Sposób uzyskania dostępu zależy od formy</a:t>
            </a:r>
          </a:p>
          <a:p>
            <a:pPr algn="ctr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</a:pPr>
            <a:r>
              <a:rPr lang="pl-PL" sz="40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organizacyjnej podmiotu.</a:t>
            </a:r>
          </a:p>
          <a:p>
            <a:pPr marL="342900" indent="-342900" algn="ctr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endParaRPr lang="pl-PL" sz="2400" dirty="0">
              <a:solidFill>
                <a:srgbClr val="11306F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696720" y="1457048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Jak uzyskać dostęp do  </a:t>
            </a:r>
            <a:r>
              <a:rPr lang="pl-PL" sz="3000" dirty="0" err="1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KS</a:t>
            </a:r>
            <a:r>
              <a:rPr lang="pl-PL" sz="3000" dirty="0" err="1">
                <a:solidFill>
                  <a:srgbClr val="FF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 err="1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6904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92545B57-6FEF-4D19-971A-B3AE0ACF2843}"/>
              </a:ext>
            </a:extLst>
          </p:cNvPr>
          <p:cNvSpPr txBox="1"/>
          <p:nvPr/>
        </p:nvSpPr>
        <p:spPr>
          <a:xfrm>
            <a:off x="692458" y="1553782"/>
            <a:ext cx="1083075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indent="-26670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sz="2800" b="1" dirty="0">
                <a:solidFill>
                  <a:srgbClr val="002060"/>
                </a:solidFill>
                <a:latin typeface="Lato Bold" panose="020F08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Za pomocą zawiadomienia ZAW-FA składanego do US.</a:t>
            </a:r>
          </a:p>
          <a:p>
            <a:pPr marL="444500" indent="-26670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endParaRPr lang="pl-PL" sz="2800" b="1" dirty="0">
              <a:solidFill>
                <a:prstClr val="black"/>
              </a:solidFill>
              <a:latin typeface="Lato Bold" panose="020F0802020204030203" pitchFamily="34" charset="-18"/>
              <a:ea typeface="Roboto Bold" panose="020B0604020202020204" charset="0"/>
              <a:cs typeface="Open Sans" panose="020B0606030504020204" pitchFamily="34" charset="0"/>
            </a:endParaRPr>
          </a:p>
          <a:p>
            <a:pPr marL="44450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sz="1800" b="1" u="sng" dirty="0">
                <a:solidFill>
                  <a:srgbClr val="002060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Wyłącznie</a:t>
            </a:r>
            <a:r>
              <a:rPr lang="pl-PL" sz="1800" dirty="0">
                <a:solidFill>
                  <a:srgbClr val="002060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 w przypadku podatników lub podmiotów niebędących osobami fizycznymi, które nie posiadają możliwości uwierzytelnienia się elektronicznie.</a:t>
            </a:r>
          </a:p>
          <a:p>
            <a:pPr marL="44450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sz="1800" b="1" dirty="0">
                <a:solidFill>
                  <a:srgbClr val="002060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Wyznaczana jest jedna osoba fizyczna, która będzie zarządzać uprawnieniami elektronicznie w systemie.</a:t>
            </a:r>
          </a:p>
          <a:p>
            <a:pPr marL="44450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sz="1800" dirty="0">
                <a:solidFill>
                  <a:srgbClr val="002060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Obowiązujący jeszcze wzór zawiadomienia ZAW-FA dostępny jest na stronie: </a:t>
            </a:r>
            <a:r>
              <a:rPr lang="pl-PL" sz="1800" dirty="0">
                <a:solidFill>
                  <a:prstClr val="black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  <a:hlinkClick r:id="rId2"/>
              </a:rPr>
              <a:t>https://www.podatki.gov.pl/vat/formularze-do-druku-vat/</a:t>
            </a:r>
            <a:endParaRPr lang="pl-PL" sz="1800" dirty="0">
              <a:solidFill>
                <a:prstClr val="black"/>
              </a:solidFill>
              <a:latin typeface="Lato" panose="020F0502020204030203" pitchFamily="34" charset="-18"/>
              <a:ea typeface="Roboto Bold" panose="020B060402020202020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9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540000" y="1618263"/>
            <a:ext cx="9417433" cy="4637167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1200"/>
              </a:spcAft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Krajowy System e-Faktur (</a:t>
            </a:r>
            <a:r>
              <a:rPr lang="pl-PL" sz="2400" b="1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</a:t>
            </a:r>
            <a:r>
              <a:rPr lang="pl-PL" sz="2400" b="1" spc="30" dirty="0">
                <a:solidFill>
                  <a:srgbClr val="DC0032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400" b="1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) jest to  system teleinformatyczny prowadzony przez Szefa Krajowej Administracji Skarbowej, który  jest administratorem danych w nim zawartych.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pl-PL" sz="2400" b="1" i="0" u="none" strike="noStrike" baseline="0" dirty="0">
                <a:solidFill>
                  <a:srgbClr val="11306F"/>
                </a:solidFill>
                <a:latin typeface="Lato" panose="020F0502020204030203" pitchFamily="34" charset="-18"/>
              </a:rPr>
              <a:t>Krajowy System e-Faktur służy m.in. do: 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endParaRPr lang="pl-PL" sz="2400" b="1" i="0" u="none" strike="noStrike" baseline="0" dirty="0">
              <a:solidFill>
                <a:srgbClr val="11306F"/>
              </a:solidFill>
              <a:latin typeface="Lato" panose="020F0502020204030203" pitchFamily="34" charset="-18"/>
            </a:endParaRPr>
          </a:p>
          <a:p>
            <a:pPr marL="648000" indent="-285750">
              <a:lnSpc>
                <a:spcPts val="24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400" b="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nadawania, zmiany lub odbierania uprawnień do korzystania                z Krajowego Systemu e-Faktur; </a:t>
            </a:r>
          </a:p>
          <a:p>
            <a:pPr marL="648000" indent="-285750">
              <a:lnSpc>
                <a:spcPts val="24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400" b="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wystawiania faktur ustrukturyzowanych; </a:t>
            </a:r>
            <a:endParaRPr lang="pl-PL" sz="2400" spc="-30" dirty="0">
              <a:solidFill>
                <a:srgbClr val="11306F"/>
              </a:solidFill>
              <a:latin typeface="Lato" panose="020F0502020204030203" pitchFamily="34" charset="-18"/>
            </a:endParaRPr>
          </a:p>
          <a:p>
            <a:pPr marL="648000" indent="-285750">
              <a:lnSpc>
                <a:spcPts val="24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400" b="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dostępu do faktur ustrukturyzowanych; </a:t>
            </a:r>
          </a:p>
          <a:p>
            <a:pPr marL="648000" indent="-285750">
              <a:lnSpc>
                <a:spcPts val="24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400" b="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otrzymywania </a:t>
            </a:r>
            <a:r>
              <a:rPr lang="pl-PL" sz="240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faktur ustrukturyzowanych; </a:t>
            </a:r>
          </a:p>
          <a:p>
            <a:pPr marL="648000" indent="-285750">
              <a:lnSpc>
                <a:spcPts val="2400"/>
              </a:lnSpc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400" i="0" u="none" strike="noStrike" spc="-30" baseline="0" dirty="0">
                <a:solidFill>
                  <a:srgbClr val="11306F"/>
                </a:solidFill>
                <a:latin typeface="Lato" panose="020F0502020204030203" pitchFamily="34" charset="-18"/>
              </a:rPr>
              <a:t>przechowywania faktur ustrukturyzowanych; </a:t>
            </a:r>
          </a:p>
          <a:p>
            <a:pPr>
              <a:lnSpc>
                <a:spcPts val="2800"/>
              </a:lnSpc>
              <a:spcAft>
                <a:spcPts val="1200"/>
              </a:spcAft>
            </a:pPr>
            <a:endParaRPr lang="pl-PL" sz="2400" dirty="0">
              <a:solidFill>
                <a:srgbClr val="11306F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0D2723E-6ED5-A84A-ABFC-D199CB9F363A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Co to jest KS</a:t>
            </a:r>
            <a:r>
              <a:rPr lang="pl-PL" sz="3000" dirty="0">
                <a:solidFill>
                  <a:srgbClr val="E20E17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F?</a:t>
            </a:r>
          </a:p>
        </p:txBody>
      </p:sp>
    </p:spTree>
    <p:extLst>
      <p:ext uri="{BB962C8B-B14F-4D97-AF65-F5344CB8AC3E}">
        <p14:creationId xmlns:p14="http://schemas.microsoft.com/office/powerpoint/2010/main" val="483916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9F90A41-37DB-4F32-9F36-58BAFDEE2449}"/>
              </a:ext>
            </a:extLst>
          </p:cNvPr>
          <p:cNvSpPr txBox="1"/>
          <p:nvPr/>
        </p:nvSpPr>
        <p:spPr>
          <a:xfrm>
            <a:off x="967666" y="1189608"/>
            <a:ext cx="9827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>
                <a:solidFill>
                  <a:srgbClr val="C00000"/>
                </a:solidFill>
              </a:rPr>
              <a:t>WAŻNE!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C363948-538E-4C3C-93D9-C6118110C43D}"/>
              </a:ext>
            </a:extLst>
          </p:cNvPr>
          <p:cNvSpPr txBox="1"/>
          <p:nvPr/>
        </p:nvSpPr>
        <p:spPr>
          <a:xfrm>
            <a:off x="852255" y="1827449"/>
            <a:ext cx="10235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</a:rPr>
              <a:t>A</a:t>
            </a:r>
            <a:r>
              <a:rPr lang="pl-PL" sz="2400" b="0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ktualnym wzorem zawiadomienia o nadaniu lub odebraniu uprawnień do korzystania z Krajowego Systemu e-Faktur jest </a:t>
            </a:r>
            <a:r>
              <a:rPr lang="pl-PL" sz="2400" b="1" i="0" u="none" strike="noStrike" dirty="0">
                <a:solidFill>
                  <a:srgbClr val="002060"/>
                </a:solidFill>
                <a:effectLst/>
                <a:latin typeface="Lato" panose="020F0502020204030203" pitchFamily="34" charset="-18"/>
                <a:hlinkClick r:id="rId2" tooltip="Zaw Fa 02 0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(ZAW-FA) w wersji 2.</a:t>
            </a:r>
            <a:r>
              <a:rPr lang="pl-PL" sz="2400" b="0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 </a:t>
            </a:r>
            <a:r>
              <a:rPr lang="pl-PL" sz="2400" b="1" i="0" u="sng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Obowiązuje on do końca stycznia 2026 r.</a:t>
            </a:r>
            <a:endParaRPr lang="pl-PL" sz="2400" u="sng" dirty="0">
              <a:solidFill>
                <a:srgbClr val="002060"/>
              </a:solidFill>
              <a:latin typeface="Lato" panose="020F0502020204030203" pitchFamily="34" charset="-18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F38B47E8-20B1-4043-8697-AA0497E971B2}"/>
              </a:ext>
            </a:extLst>
          </p:cNvPr>
          <p:cNvSpPr txBox="1"/>
          <p:nvPr/>
        </p:nvSpPr>
        <p:spPr>
          <a:xfrm>
            <a:off x="909960" y="3429000"/>
            <a:ext cx="101205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Od 1 stycznia 2026 r. zawiadomienie ZAW-FA składane przez </a:t>
            </a:r>
            <a:r>
              <a:rPr lang="pl-PL" sz="2400" b="1" i="0" dirty="0" err="1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ePUAP</a:t>
            </a:r>
            <a:r>
              <a:rPr lang="pl-PL" sz="2400" b="1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 do urzędów skarbowych nie będzie uznawane za skutecznie doręczone.</a:t>
            </a:r>
            <a:r>
              <a:rPr lang="pl-PL" sz="2400" b="0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 </a:t>
            </a:r>
          </a:p>
          <a:p>
            <a:endParaRPr lang="pl-PL" sz="2400" dirty="0">
              <a:solidFill>
                <a:srgbClr val="002060"/>
              </a:solidFill>
              <a:latin typeface="Lato" panose="020F0502020204030203" pitchFamily="34" charset="-18"/>
            </a:endParaRPr>
          </a:p>
          <a:p>
            <a:r>
              <a:rPr lang="pl-PL" sz="2400" b="0" i="0" dirty="0">
                <a:solidFill>
                  <a:srgbClr val="002060"/>
                </a:solidFill>
                <a:effectLst/>
                <a:latin typeface="Lato" panose="020F0502020204030203" pitchFamily="34" charset="-18"/>
              </a:rPr>
              <a:t>Natomiast nadal może być złożone elektronicznie np. przez e-Urząd Skarbowy lub poprzez e-Doręczenia. </a:t>
            </a:r>
            <a:endParaRPr lang="pl-PL" sz="2400" dirty="0">
              <a:solidFill>
                <a:srgbClr val="002060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88554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90B2295F-5025-4485-A5E9-D928903B8B61}"/>
              </a:ext>
            </a:extLst>
          </p:cNvPr>
          <p:cNvSpPr txBox="1"/>
          <p:nvPr/>
        </p:nvSpPr>
        <p:spPr>
          <a:xfrm>
            <a:off x="1486504" y="883395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Metody uwierzytelnienia w 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KS</a:t>
            </a:r>
            <a:r>
              <a:rPr lang="pl-PL" sz="3000" dirty="0">
                <a:solidFill>
                  <a:srgbClr val="C0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endParaRPr lang="pl-PL" sz="3000" b="1" dirty="0">
              <a:solidFill>
                <a:srgbClr val="11306F"/>
              </a:solidFill>
              <a:latin typeface="Lato Bold" panose="020F08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AD8588C-0894-4BD1-B24D-DD82E5C4492E}"/>
              </a:ext>
            </a:extLst>
          </p:cNvPr>
          <p:cNvSpPr txBox="1"/>
          <p:nvPr/>
        </p:nvSpPr>
        <p:spPr>
          <a:xfrm>
            <a:off x="896400" y="1620000"/>
            <a:ext cx="7652319" cy="334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Profil Zaufany 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darmowe narzędzie 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Podpis Kwalifikowany 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zawierający atrybut NIP lub PESEL</a:t>
            </a:r>
            <a:b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(wydany przez Narodowe Centrum Certyfikacji (</a:t>
            </a:r>
            <a:r>
              <a:rPr lang="pl-PL" sz="2200" dirty="0" err="1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NCCert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))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Podpis Kwalifikowany 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bez atrybutu NIP lub PESEL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Pieczęć Kwalifikowana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 err="1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Token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Certyfikat KSeF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ECE031D-16A4-4E86-930B-E01FD63DB39C}"/>
              </a:ext>
            </a:extLst>
          </p:cNvPr>
          <p:cNvSpPr txBox="1"/>
          <p:nvPr/>
        </p:nvSpPr>
        <p:spPr>
          <a:xfrm>
            <a:off x="896399" y="5115713"/>
            <a:ext cx="10027539" cy="780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spcAft>
                <a:spcPts val="1200"/>
              </a:spcAft>
            </a:pPr>
            <a:r>
              <a:rPr lang="pl-PL" sz="22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Dodatkowo planowana jest integracja KSeF z węzłem krajowym co umożliwi </a:t>
            </a:r>
            <a:br>
              <a:rPr lang="pl-PL" sz="22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2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logowanie do KSeF za pośrednictwem m.in. aplikacji </a:t>
            </a:r>
            <a:r>
              <a:rPr lang="pl-PL" sz="2200" b="1" dirty="0" err="1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mobywatel</a:t>
            </a:r>
            <a:r>
              <a:rPr lang="pl-PL" sz="22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44CB491F-7D07-4764-9EC7-C976403A6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792" y="3213225"/>
            <a:ext cx="3221145" cy="193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92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387F91B-4A9F-4DF4-BCE4-AEC04A9786D9}"/>
              </a:ext>
            </a:extLst>
          </p:cNvPr>
          <p:cNvSpPr txBox="1"/>
          <p:nvPr/>
        </p:nvSpPr>
        <p:spPr>
          <a:xfrm>
            <a:off x="959707" y="1892457"/>
            <a:ext cx="10946937" cy="2268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8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lang="pl-PL" sz="4800" dirty="0">
                <a:solidFill>
                  <a:prstClr val="white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pl-PL" sz="4800" dirty="0">
                <a:solidFill>
                  <a:prstClr val="white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Uwierzytelnianie się, </a:t>
            </a: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nadawanie uprawnień, generowanie certyfikatów i </a:t>
            </a:r>
            <a:r>
              <a:rPr kumimoji="0" lang="pl-PL" sz="4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tokenów</a:t>
            </a: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w </a:t>
            </a:r>
            <a:r>
              <a:rPr lang="pl-PL" sz="4800" dirty="0" err="1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</a:t>
            </a:r>
            <a:r>
              <a:rPr lang="pl-PL" sz="4800" dirty="0" err="1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4800" dirty="0" err="1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endParaRPr kumimoji="0" lang="pl-PL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6DB6E5F-2B94-4532-85F8-92E64251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72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458518" y="1627331"/>
            <a:ext cx="9776151" cy="3867725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okresie </a:t>
            </a:r>
            <a:r>
              <a:rPr lang="pl-PL" sz="2400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listopada 2025 do końca stycznia 2026 r. 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nadawanie uprawnień drogą elektroniczną na potrzeby KSeF 2.0 możliwe jest wyłącznie przy użyciu Modułu Certyfikatów i Uprawnień dostępnego na stronie 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https://ksef.podatki.gov.pl</a:t>
            </a:r>
            <a:endParaRPr lang="pl-PL" sz="2400" dirty="0">
              <a:solidFill>
                <a:schemeClr val="accent5">
                  <a:lumMod val="50000"/>
                </a:schemeClr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accent5">
                  <a:lumMod val="50000"/>
                </a:schemeClr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Uprawnienia nadawane </a:t>
            </a:r>
            <a:r>
              <a:rPr lang="pl-PL" sz="2400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lutego 2026 r.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będą za pośrednictwem za pośrednictwem bezpłatnej Aplikacji Podatnika </a:t>
            </a:r>
            <a:r>
              <a:rPr lang="pl-PL" sz="2400" dirty="0" err="1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KSeF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2.0 lub API KSeF, czyli przy wykorzystaniu programów finansowo-księgowych zintegrowanych z KSeF i posiadających moduł zarządzania uprawnieniami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E557C46-89BC-406A-AB4B-A74124C4CC77}"/>
              </a:ext>
            </a:extLst>
          </p:cNvPr>
          <p:cNvSpPr txBox="1"/>
          <p:nvPr/>
        </p:nvSpPr>
        <p:spPr>
          <a:xfrm>
            <a:off x="540000" y="900000"/>
            <a:ext cx="10486066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Uprawnienia nadawane drogą elektroniczną w ramach KSeF</a:t>
            </a:r>
          </a:p>
        </p:txBody>
      </p:sp>
    </p:spTree>
    <p:extLst>
      <p:ext uri="{BB962C8B-B14F-4D97-AF65-F5344CB8AC3E}">
        <p14:creationId xmlns:p14="http://schemas.microsoft.com/office/powerpoint/2010/main" val="630796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EE92F730-294E-4DB3-B0F2-0E6B36DF9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181" y="765797"/>
            <a:ext cx="8597669" cy="512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95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D43D232C-14C9-412F-BA86-97D593A95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34" y="1214128"/>
            <a:ext cx="10612331" cy="442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847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5DD5CA59-7589-4AA7-B39C-F6A7AC9F0CFC}"/>
              </a:ext>
            </a:extLst>
          </p:cNvPr>
          <p:cNvSpPr txBox="1"/>
          <p:nvPr/>
        </p:nvSpPr>
        <p:spPr>
          <a:xfrm>
            <a:off x="691455" y="963092"/>
            <a:ext cx="9505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accent1">
                    <a:lumMod val="50000"/>
                  </a:schemeClr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 uprawnień – komornik sądowy</a:t>
            </a:r>
            <a:endParaRPr lang="pl-PL" sz="3600" dirty="0">
              <a:solidFill>
                <a:schemeClr val="accent1">
                  <a:lumMod val="50000"/>
                </a:schemeClr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5C64FCB-A86A-4662-ADA1-9365CC510882}"/>
              </a:ext>
            </a:extLst>
          </p:cNvPr>
          <p:cNvSpPr/>
          <p:nvPr/>
        </p:nvSpPr>
        <p:spPr>
          <a:xfrm>
            <a:off x="691455" y="1782395"/>
            <a:ext cx="100277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Komornik sądowy posiada w KSeF uprawnienia 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nadawania uprawnień,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wystawiania faktur w imieniu i na rzecz dłużnika,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dostępu do faktur wystawionych w imieniu i na rzecz dłużnika.</a:t>
            </a:r>
          </a:p>
          <a:p>
            <a:endParaRPr lang="pl-PL" sz="2000" dirty="0">
              <a:solidFill>
                <a:srgbClr val="002060"/>
              </a:solidFill>
              <a:latin typeface="Lato" panose="020F0502020204030203"/>
            </a:endParaRPr>
          </a:p>
          <a:p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Komornik sądowy może wyznaczyć osobę fizyczną, która będzie posiadać wyłącznie uprawnienie do wystawiania faktur w imieniu i na rzecz dłużnika w KSeF i dostępu do tych faktur. Zakłada się, że wystawia faktury wyłącznie w imieniu tego komornika, który nadał uprawnienia. </a:t>
            </a:r>
          </a:p>
          <a:p>
            <a:endParaRPr lang="pl-PL" sz="2000" dirty="0">
              <a:solidFill>
                <a:srgbClr val="002060"/>
              </a:solidFill>
              <a:latin typeface="Lato" panose="020F0502020204030203"/>
            </a:endParaRPr>
          </a:p>
          <a:p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Komornik sądowy nie ma wglądu: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w uprawnienia, które nadał dłużnik w KSeF,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  <a:latin typeface="Lato" panose="020F0502020204030203"/>
              </a:rPr>
              <a:t>w faktury, które wystawił dłużnik lub osoby przez niego uprawnione. </a:t>
            </a:r>
          </a:p>
        </p:txBody>
      </p:sp>
    </p:spTree>
    <p:extLst>
      <p:ext uri="{BB962C8B-B14F-4D97-AF65-F5344CB8AC3E}">
        <p14:creationId xmlns:p14="http://schemas.microsoft.com/office/powerpoint/2010/main" val="3138196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FA33EF48-5BCB-478C-BC32-465BAB7167BB}"/>
              </a:ext>
            </a:extLst>
          </p:cNvPr>
          <p:cNvSpPr/>
          <p:nvPr/>
        </p:nvSpPr>
        <p:spPr>
          <a:xfrm>
            <a:off x="1345322" y="1450005"/>
            <a:ext cx="9755305" cy="82176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 pitchFamily="34" charset="-18"/>
              </a:rPr>
              <a:t>KOMORNIK SĄDOWY</a:t>
            </a:r>
            <a:endParaRPr lang="pl-PL" sz="1400" dirty="0">
              <a:latin typeface="Lato" panose="020F0502020204030203" pitchFamily="34" charset="-18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59FE9FD-8FF2-4C02-B9F9-AAECC42CD820}"/>
              </a:ext>
            </a:extLst>
          </p:cNvPr>
          <p:cNvSpPr/>
          <p:nvPr/>
        </p:nvSpPr>
        <p:spPr>
          <a:xfrm>
            <a:off x="1559496" y="2809091"/>
            <a:ext cx="3384375" cy="106747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 pitchFamily="34" charset="-18"/>
              </a:rPr>
              <a:t>Pracownik</a:t>
            </a:r>
            <a:endParaRPr lang="pl-PL" sz="1600" dirty="0">
              <a:latin typeface="Lato" panose="020F0502020204030203" pitchFamily="34" charset="-18"/>
            </a:endParaRPr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1D2B6111-20E3-4F79-BF65-2FCD90C912D5}"/>
              </a:ext>
            </a:extLst>
          </p:cNvPr>
          <p:cNvCxnSpPr>
            <a:cxnSpLocks/>
          </p:cNvCxnSpPr>
          <p:nvPr/>
        </p:nvCxnSpPr>
        <p:spPr>
          <a:xfrm>
            <a:off x="3143672" y="2420887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Prostokąt 11">
            <a:extLst>
              <a:ext uri="{FF2B5EF4-FFF2-40B4-BE49-F238E27FC236}">
                <a16:creationId xmlns:a16="http://schemas.microsoft.com/office/drawing/2014/main" id="{E2EDEC7C-B25C-44C9-B894-3803E6A323C4}"/>
              </a:ext>
            </a:extLst>
          </p:cNvPr>
          <p:cNvSpPr/>
          <p:nvPr/>
        </p:nvSpPr>
        <p:spPr>
          <a:xfrm>
            <a:off x="5159896" y="4341007"/>
            <a:ext cx="3060413" cy="106747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-18"/>
              </a:rPr>
              <a:t>Pracownik Biura rachunkowego</a:t>
            </a:r>
          </a:p>
          <a:p>
            <a:pPr algn="just"/>
            <a:endParaRPr lang="pl-PL" sz="1600" dirty="0">
              <a:latin typeface="Lato" panose="020F0502020204030203" pitchFamily="34" charset="-18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A0D76075-8527-490E-8436-4EE354090E8C}"/>
              </a:ext>
            </a:extLst>
          </p:cNvPr>
          <p:cNvSpPr/>
          <p:nvPr/>
        </p:nvSpPr>
        <p:spPr>
          <a:xfrm>
            <a:off x="8600928" y="4365712"/>
            <a:ext cx="3039688" cy="106747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-18"/>
              </a:rPr>
              <a:t>Pracownik Biura rachunkowego</a:t>
            </a:r>
          </a:p>
          <a:p>
            <a:pPr algn="just"/>
            <a:endParaRPr lang="pl-PL" sz="1800" dirty="0">
              <a:latin typeface="Lato" panose="020F0502020204030203" pitchFamily="34" charset="-18"/>
            </a:endParaRPr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4AA09220-B39B-414D-A299-73A52D4691A8}"/>
              </a:ext>
            </a:extLst>
          </p:cNvPr>
          <p:cNvCxnSpPr>
            <a:cxnSpLocks/>
          </p:cNvCxnSpPr>
          <p:nvPr/>
        </p:nvCxnSpPr>
        <p:spPr>
          <a:xfrm>
            <a:off x="7032104" y="3980808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44DD7C3A-77DA-4734-B550-15FF0A0944BC}"/>
              </a:ext>
            </a:extLst>
          </p:cNvPr>
          <p:cNvCxnSpPr>
            <a:cxnSpLocks/>
          </p:cNvCxnSpPr>
          <p:nvPr/>
        </p:nvCxnSpPr>
        <p:spPr>
          <a:xfrm>
            <a:off x="9840416" y="3980808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Prostokąt 13">
            <a:extLst>
              <a:ext uri="{FF2B5EF4-FFF2-40B4-BE49-F238E27FC236}">
                <a16:creationId xmlns:a16="http://schemas.microsoft.com/office/drawing/2014/main" id="{D89DAC68-AAA3-416D-8B72-344303AB9F50}"/>
              </a:ext>
            </a:extLst>
          </p:cNvPr>
          <p:cNvSpPr/>
          <p:nvPr/>
        </p:nvSpPr>
        <p:spPr>
          <a:xfrm>
            <a:off x="6528048" y="2785003"/>
            <a:ext cx="3774261" cy="106747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 pitchFamily="34" charset="-18"/>
              </a:rPr>
              <a:t>Biuro Rachunkowe</a:t>
            </a:r>
            <a:endParaRPr lang="pl-PL" sz="1600" dirty="0">
              <a:latin typeface="Lato" panose="020F0502020204030203" pitchFamily="34" charset="-18"/>
            </a:endParaRP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BC97858B-C721-4014-830A-DC2918787FAA}"/>
              </a:ext>
            </a:extLst>
          </p:cNvPr>
          <p:cNvCxnSpPr>
            <a:cxnSpLocks/>
          </p:cNvCxnSpPr>
          <p:nvPr/>
        </p:nvCxnSpPr>
        <p:spPr>
          <a:xfrm>
            <a:off x="8415178" y="2420887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25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FA33EF48-5BCB-478C-BC32-465BAB7167BB}"/>
              </a:ext>
            </a:extLst>
          </p:cNvPr>
          <p:cNvSpPr/>
          <p:nvPr/>
        </p:nvSpPr>
        <p:spPr>
          <a:xfrm>
            <a:off x="861848" y="1285557"/>
            <a:ext cx="2148263" cy="82176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400" b="1" dirty="0">
              <a:latin typeface="Lato" panose="020F0502020204030203"/>
            </a:endParaRPr>
          </a:p>
          <a:p>
            <a:pPr algn="ctr"/>
            <a:r>
              <a:rPr lang="pl-PL" b="1" dirty="0">
                <a:latin typeface="Lato" panose="020F0502020204030203"/>
              </a:rPr>
              <a:t>IZBA KOMORNICZA</a:t>
            </a:r>
            <a:endParaRPr lang="pl-PL" sz="1600" b="1" dirty="0">
              <a:latin typeface="Lato" panose="020F0502020204030203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59FE9FD-8FF2-4C02-B9F9-AAECC42CD820}"/>
              </a:ext>
            </a:extLst>
          </p:cNvPr>
          <p:cNvSpPr/>
          <p:nvPr/>
        </p:nvSpPr>
        <p:spPr>
          <a:xfrm>
            <a:off x="3666921" y="1285557"/>
            <a:ext cx="7541644" cy="82176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OSOBA FIZYCZNA </a:t>
            </a:r>
            <a:r>
              <a:rPr lang="pl-PL" sz="1600" dirty="0">
                <a:latin typeface="Lato" panose="020F0502020204030203"/>
              </a:rPr>
              <a:t>(np. wyznaczony w ZAW-FA prezes Izby )</a:t>
            </a:r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1D2B6111-20E3-4F79-BF65-2FCD90C912D5}"/>
              </a:ext>
            </a:extLst>
          </p:cNvPr>
          <p:cNvCxnSpPr>
            <a:cxnSpLocks/>
          </p:cNvCxnSpPr>
          <p:nvPr/>
        </p:nvCxnSpPr>
        <p:spPr>
          <a:xfrm>
            <a:off x="3213686" y="1716267"/>
            <a:ext cx="2496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Prostokąt 11">
            <a:extLst>
              <a:ext uri="{FF2B5EF4-FFF2-40B4-BE49-F238E27FC236}">
                <a16:creationId xmlns:a16="http://schemas.microsoft.com/office/drawing/2014/main" id="{E2EDEC7C-B25C-44C9-B894-3803E6A323C4}"/>
              </a:ext>
            </a:extLst>
          </p:cNvPr>
          <p:cNvSpPr/>
          <p:nvPr/>
        </p:nvSpPr>
        <p:spPr>
          <a:xfrm>
            <a:off x="9233212" y="2596055"/>
            <a:ext cx="2396536" cy="9459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latin typeface="Lato" panose="020F0502020204030203"/>
              </a:rPr>
              <a:t>BIURO RACHUNKOWE</a:t>
            </a:r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4AA09220-B39B-414D-A299-73A52D4691A8}"/>
              </a:ext>
            </a:extLst>
          </p:cNvPr>
          <p:cNvCxnSpPr>
            <a:cxnSpLocks/>
          </p:cNvCxnSpPr>
          <p:nvPr/>
        </p:nvCxnSpPr>
        <p:spPr>
          <a:xfrm>
            <a:off x="10290478" y="2286587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616D275C-11C7-4607-B48A-09D3329C854D}"/>
              </a:ext>
            </a:extLst>
          </p:cNvPr>
          <p:cNvCxnSpPr>
            <a:cxnSpLocks/>
          </p:cNvCxnSpPr>
          <p:nvPr/>
        </p:nvCxnSpPr>
        <p:spPr>
          <a:xfrm>
            <a:off x="7575533" y="2226013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E206885D-8DED-4D52-AC72-B1F59D0BA457}"/>
              </a:ext>
            </a:extLst>
          </p:cNvPr>
          <p:cNvCxnSpPr>
            <a:cxnSpLocks/>
          </p:cNvCxnSpPr>
          <p:nvPr/>
        </p:nvCxnSpPr>
        <p:spPr>
          <a:xfrm>
            <a:off x="10717603" y="3742384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4F769A78-8D3A-4B6D-A6F2-AC897813B3C2}"/>
              </a:ext>
            </a:extLst>
          </p:cNvPr>
          <p:cNvCxnSpPr>
            <a:cxnSpLocks/>
          </p:cNvCxnSpPr>
          <p:nvPr/>
        </p:nvCxnSpPr>
        <p:spPr>
          <a:xfrm>
            <a:off x="4590048" y="2274468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D88776BF-AFFA-4813-8B0F-734E12E8D7A2}"/>
              </a:ext>
            </a:extLst>
          </p:cNvPr>
          <p:cNvCxnSpPr>
            <a:cxnSpLocks/>
          </p:cNvCxnSpPr>
          <p:nvPr/>
        </p:nvCxnSpPr>
        <p:spPr>
          <a:xfrm>
            <a:off x="8210862" y="3742385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Prostokąt 22">
            <a:extLst>
              <a:ext uri="{FF2B5EF4-FFF2-40B4-BE49-F238E27FC236}">
                <a16:creationId xmlns:a16="http://schemas.microsoft.com/office/drawing/2014/main" id="{CE3D7AFA-C2DA-45F8-8236-CC331082E235}"/>
              </a:ext>
            </a:extLst>
          </p:cNvPr>
          <p:cNvSpPr/>
          <p:nvPr/>
        </p:nvSpPr>
        <p:spPr>
          <a:xfrm>
            <a:off x="7158450" y="4178585"/>
            <a:ext cx="2360885" cy="121185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>
                    <a:lumMod val="65000"/>
                  </a:schemeClr>
                </a:solidFill>
                <a:latin typeface="Lato" panose="020F0502020204030203"/>
              </a:rPr>
              <a:t>Pracownik Biura Rachunkowego 1</a:t>
            </a:r>
            <a:endParaRPr lang="pl-PL" sz="1400" dirty="0">
              <a:solidFill>
                <a:schemeClr val="bg1">
                  <a:lumMod val="65000"/>
                </a:schemeClr>
              </a:solidFill>
              <a:latin typeface="Lato" panose="020F0502020204030203"/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9E994D62-023B-493E-9230-9D005FF2D9D2}"/>
              </a:ext>
            </a:extLst>
          </p:cNvPr>
          <p:cNvSpPr/>
          <p:nvPr/>
        </p:nvSpPr>
        <p:spPr>
          <a:xfrm>
            <a:off x="9660163" y="4178585"/>
            <a:ext cx="2396536" cy="116989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>
                    <a:lumMod val="65000"/>
                  </a:schemeClr>
                </a:solidFill>
                <a:latin typeface="Lato" panose="020F0502020204030203"/>
              </a:rPr>
              <a:t>Pracownik Biura Rachunkowego 2</a:t>
            </a:r>
            <a:endParaRPr lang="pl-PL" sz="1400" dirty="0">
              <a:solidFill>
                <a:schemeClr val="bg1">
                  <a:lumMod val="65000"/>
                </a:schemeClr>
              </a:solidFill>
              <a:latin typeface="Lato" panose="020F0502020204030203"/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30C4DC9B-1FEF-46C9-A79C-AB6907B2E60D}"/>
              </a:ext>
            </a:extLst>
          </p:cNvPr>
          <p:cNvSpPr/>
          <p:nvPr/>
        </p:nvSpPr>
        <p:spPr>
          <a:xfrm>
            <a:off x="6337740" y="2594268"/>
            <a:ext cx="2217681" cy="95099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PRACOWNIK</a:t>
            </a: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48CA57A1-59CE-45A6-A050-736B974774B2}"/>
              </a:ext>
            </a:extLst>
          </p:cNvPr>
          <p:cNvSpPr/>
          <p:nvPr/>
        </p:nvSpPr>
        <p:spPr>
          <a:xfrm>
            <a:off x="3666920" y="2564355"/>
            <a:ext cx="2217677" cy="95099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PRACOWNIK</a:t>
            </a:r>
          </a:p>
          <a:p>
            <a:pPr algn="ctr"/>
            <a:r>
              <a:rPr lang="pl-PL" sz="1600" dirty="0">
                <a:latin typeface="Lato" panose="020F0502020204030203"/>
              </a:rPr>
              <a:t>(np. główna księgowa)</a:t>
            </a:r>
          </a:p>
        </p:txBody>
      </p:sp>
    </p:spTree>
    <p:extLst>
      <p:ext uri="{BB962C8B-B14F-4D97-AF65-F5344CB8AC3E}">
        <p14:creationId xmlns:p14="http://schemas.microsoft.com/office/powerpoint/2010/main" val="1592526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FA33EF48-5BCB-478C-BC32-465BAB7167BB}"/>
              </a:ext>
            </a:extLst>
          </p:cNvPr>
          <p:cNvSpPr/>
          <p:nvPr/>
        </p:nvSpPr>
        <p:spPr>
          <a:xfrm>
            <a:off x="1072055" y="1285557"/>
            <a:ext cx="1905330" cy="82176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400" b="1" dirty="0">
              <a:latin typeface="Lato" panose="020F0502020204030203"/>
            </a:endParaRPr>
          </a:p>
          <a:p>
            <a:pPr algn="ctr"/>
            <a:r>
              <a:rPr lang="pl-PL" b="1" dirty="0">
                <a:latin typeface="Lato" panose="020F0502020204030203"/>
              </a:rPr>
              <a:t>IZBA KOMORNICZA</a:t>
            </a:r>
            <a:endParaRPr lang="pl-PL" sz="1600" b="1" dirty="0">
              <a:latin typeface="Lato" panose="020F0502020204030203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59FE9FD-8FF2-4C02-B9F9-AAECC42CD820}"/>
              </a:ext>
            </a:extLst>
          </p:cNvPr>
          <p:cNvSpPr/>
          <p:nvPr/>
        </p:nvSpPr>
        <p:spPr>
          <a:xfrm>
            <a:off x="3666916" y="1285557"/>
            <a:ext cx="7541644" cy="82176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OSOBA FIZYCZNA </a:t>
            </a:r>
            <a:r>
              <a:rPr lang="pl-PL" sz="1600" dirty="0">
                <a:latin typeface="Lato" panose="020F0502020204030203"/>
              </a:rPr>
              <a:t>(np. wyznaczony w ZAW-FA prezes Izby)</a:t>
            </a:r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1D2B6111-20E3-4F79-BF65-2FCD90C912D5}"/>
              </a:ext>
            </a:extLst>
          </p:cNvPr>
          <p:cNvCxnSpPr>
            <a:cxnSpLocks/>
          </p:cNvCxnSpPr>
          <p:nvPr/>
        </p:nvCxnSpPr>
        <p:spPr>
          <a:xfrm>
            <a:off x="3213686" y="1716267"/>
            <a:ext cx="2496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Prostokąt 10">
            <a:extLst>
              <a:ext uri="{FF2B5EF4-FFF2-40B4-BE49-F238E27FC236}">
                <a16:creationId xmlns:a16="http://schemas.microsoft.com/office/drawing/2014/main" id="{E9BEDB57-5ECE-4D3E-A193-5E5E174E5111}"/>
              </a:ext>
            </a:extLst>
          </p:cNvPr>
          <p:cNvSpPr/>
          <p:nvPr/>
        </p:nvSpPr>
        <p:spPr>
          <a:xfrm>
            <a:off x="1376856" y="2546613"/>
            <a:ext cx="9831705" cy="95099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PRACOWNIK - ADMINISTRATOR</a:t>
            </a:r>
          </a:p>
          <a:p>
            <a:pPr algn="ctr"/>
            <a:r>
              <a:rPr lang="pl-PL" sz="1600" dirty="0">
                <a:latin typeface="Lato" panose="020F0502020204030203"/>
              </a:rPr>
              <a:t>(np. główna księgowa)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E2EDEC7C-B25C-44C9-B894-3803E6A323C4}"/>
              </a:ext>
            </a:extLst>
          </p:cNvPr>
          <p:cNvSpPr/>
          <p:nvPr/>
        </p:nvSpPr>
        <p:spPr>
          <a:xfrm>
            <a:off x="6096000" y="3752351"/>
            <a:ext cx="4860319" cy="95099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latin typeface="Lato" panose="020F0502020204030203"/>
              </a:rPr>
              <a:t>BIURO RACHUNKOWE</a:t>
            </a:r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B1886D5E-7C49-4962-82AA-6D8CF585EC3D}"/>
              </a:ext>
            </a:extLst>
          </p:cNvPr>
          <p:cNvCxnSpPr>
            <a:cxnSpLocks/>
          </p:cNvCxnSpPr>
          <p:nvPr/>
        </p:nvCxnSpPr>
        <p:spPr>
          <a:xfrm>
            <a:off x="6570617" y="2191639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616D275C-11C7-4607-B48A-09D3329C854D}"/>
              </a:ext>
            </a:extLst>
          </p:cNvPr>
          <p:cNvCxnSpPr>
            <a:cxnSpLocks/>
          </p:cNvCxnSpPr>
          <p:nvPr/>
        </p:nvCxnSpPr>
        <p:spPr>
          <a:xfrm>
            <a:off x="2553347" y="3752351"/>
            <a:ext cx="0" cy="996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E206885D-8DED-4D52-AC72-B1F59D0BA457}"/>
              </a:ext>
            </a:extLst>
          </p:cNvPr>
          <p:cNvCxnSpPr>
            <a:cxnSpLocks/>
          </p:cNvCxnSpPr>
          <p:nvPr/>
        </p:nvCxnSpPr>
        <p:spPr>
          <a:xfrm>
            <a:off x="9978999" y="4748412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Prostokąt 18">
            <a:extLst>
              <a:ext uri="{FF2B5EF4-FFF2-40B4-BE49-F238E27FC236}">
                <a16:creationId xmlns:a16="http://schemas.microsoft.com/office/drawing/2014/main" id="{215762A0-DC27-4229-8279-43DF865FFFA9}"/>
              </a:ext>
            </a:extLst>
          </p:cNvPr>
          <p:cNvSpPr/>
          <p:nvPr/>
        </p:nvSpPr>
        <p:spPr>
          <a:xfrm>
            <a:off x="1266817" y="4991609"/>
            <a:ext cx="2396534" cy="116166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Pracownik</a:t>
            </a:r>
            <a:endParaRPr lang="pl-PL" sz="1400" dirty="0">
              <a:latin typeface="Lato" panose="020F0502020204030203"/>
            </a:endParaRPr>
          </a:p>
        </p:txBody>
      </p: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4F769A78-8D3A-4B6D-A6F2-AC897813B3C2}"/>
              </a:ext>
            </a:extLst>
          </p:cNvPr>
          <p:cNvCxnSpPr>
            <a:cxnSpLocks/>
          </p:cNvCxnSpPr>
          <p:nvPr/>
        </p:nvCxnSpPr>
        <p:spPr>
          <a:xfrm>
            <a:off x="5070409" y="3742385"/>
            <a:ext cx="0" cy="960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D88776BF-AFFA-4813-8B0F-734E12E8D7A2}"/>
              </a:ext>
            </a:extLst>
          </p:cNvPr>
          <p:cNvCxnSpPr>
            <a:cxnSpLocks/>
          </p:cNvCxnSpPr>
          <p:nvPr/>
        </p:nvCxnSpPr>
        <p:spPr>
          <a:xfrm>
            <a:off x="7588710" y="4748413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Prostokąt 21">
            <a:extLst>
              <a:ext uri="{FF2B5EF4-FFF2-40B4-BE49-F238E27FC236}">
                <a16:creationId xmlns:a16="http://schemas.microsoft.com/office/drawing/2014/main" id="{F30280B0-7403-4811-B310-0C8FFD9C1277}"/>
              </a:ext>
            </a:extLst>
          </p:cNvPr>
          <p:cNvSpPr/>
          <p:nvPr/>
        </p:nvSpPr>
        <p:spPr>
          <a:xfrm>
            <a:off x="3844639" y="4996084"/>
            <a:ext cx="2396536" cy="115719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Lato" panose="020F0502020204030203"/>
              </a:rPr>
              <a:t>Pracownik</a:t>
            </a:r>
            <a:endParaRPr lang="pl-PL" sz="1400" dirty="0">
              <a:latin typeface="Lato" panose="020F0502020204030203"/>
            </a:endParaRP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CE3D7AFA-C2DA-45F8-8236-CC331082E235}"/>
              </a:ext>
            </a:extLst>
          </p:cNvPr>
          <p:cNvSpPr/>
          <p:nvPr/>
        </p:nvSpPr>
        <p:spPr>
          <a:xfrm>
            <a:off x="6397962" y="4987494"/>
            <a:ext cx="2360885" cy="115719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>
                    <a:lumMod val="65000"/>
                  </a:schemeClr>
                </a:solidFill>
                <a:latin typeface="Lato" panose="020F0502020204030203"/>
              </a:rPr>
              <a:t>Pracownik Biura Rachunkowego 1</a:t>
            </a:r>
            <a:endParaRPr lang="pl-PL" sz="1400" dirty="0">
              <a:solidFill>
                <a:schemeClr val="bg1">
                  <a:lumMod val="65000"/>
                </a:schemeClr>
              </a:solidFill>
              <a:latin typeface="Lato" panose="020F0502020204030203"/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9E994D62-023B-493E-9230-9D005FF2D9D2}"/>
              </a:ext>
            </a:extLst>
          </p:cNvPr>
          <p:cNvSpPr/>
          <p:nvPr/>
        </p:nvSpPr>
        <p:spPr>
          <a:xfrm>
            <a:off x="8915634" y="4987494"/>
            <a:ext cx="2396536" cy="116989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>
                    <a:lumMod val="65000"/>
                  </a:schemeClr>
                </a:solidFill>
                <a:latin typeface="Lato" panose="020F0502020204030203"/>
              </a:rPr>
              <a:t>Pracownik Biura Rachunkowego 2</a:t>
            </a:r>
            <a:endParaRPr lang="pl-PL" sz="1400" dirty="0">
              <a:solidFill>
                <a:schemeClr val="bg1">
                  <a:lumMod val="65000"/>
                </a:schemeClr>
              </a:solidFill>
              <a:latin typeface="Lato" panose="020F0502020204030203"/>
            </a:endParaRPr>
          </a:p>
        </p:txBody>
      </p: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34E6D170-84A3-4B7F-A7C8-D317FB0F1D9D}"/>
              </a:ext>
            </a:extLst>
          </p:cNvPr>
          <p:cNvCxnSpPr>
            <a:cxnSpLocks/>
          </p:cNvCxnSpPr>
          <p:nvPr/>
        </p:nvCxnSpPr>
        <p:spPr>
          <a:xfrm>
            <a:off x="8081622" y="3497611"/>
            <a:ext cx="0" cy="23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153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1" y="1620000"/>
            <a:ext cx="10798559" cy="4085734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KSeF dotyczy wyłącznie faktur wystawianych w oparciu o polskie przepisy podatkowe (art. 106a-106q ustawy o VAT). W KSeF są wystawiane:</a:t>
            </a:r>
          </a:p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</a:pPr>
            <a:endParaRPr lang="pl-PL" sz="2400" dirty="0">
              <a:solidFill>
                <a:srgbClr val="11306F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podstawowe,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zaliczkowe,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</a:t>
            </a: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rozliczające,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korygujące,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korygujące fakturę zaliczkową,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korygujące fakturę rozliczającą,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1051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Jakich dokumentów dotyczy KS</a:t>
            </a:r>
            <a:r>
              <a:rPr lang="pl-PL" sz="3000" dirty="0">
                <a:solidFill>
                  <a:srgbClr val="FF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F?</a:t>
            </a:r>
          </a:p>
        </p:txBody>
      </p:sp>
    </p:spTree>
    <p:extLst>
      <p:ext uri="{BB962C8B-B14F-4D97-AF65-F5344CB8AC3E}">
        <p14:creationId xmlns:p14="http://schemas.microsoft.com/office/powerpoint/2010/main" val="2110761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461E08E5-76BB-4626-84AA-68CACD378469}"/>
              </a:ext>
            </a:extLst>
          </p:cNvPr>
          <p:cNvSpPr txBox="1"/>
          <p:nvPr/>
        </p:nvSpPr>
        <p:spPr>
          <a:xfrm rot="10800000" flipH="1" flipV="1">
            <a:off x="5637663" y="3028674"/>
            <a:ext cx="286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hlinkClick r:id="rId2"/>
              </a:rPr>
              <a:t>Krajowy System e-Faktur (</a:t>
            </a:r>
            <a:r>
              <a:rPr lang="pl-PL" dirty="0" err="1">
                <a:hlinkClick r:id="rId2"/>
              </a:rPr>
              <a:t>KSeF</a:t>
            </a:r>
            <a:r>
              <a:rPr lang="pl-PL" dirty="0">
                <a:hlinkClick r:id="rId2"/>
              </a:rPr>
              <a:t>)</a:t>
            </a:r>
            <a:endParaRPr lang="pl-PL" dirty="0"/>
          </a:p>
        </p:txBody>
      </p:sp>
      <p:pic>
        <p:nvPicPr>
          <p:cNvPr id="6" name="Grafika 5" descr="Ołówek z wypełnieniem pełnym">
            <a:extLst>
              <a:ext uri="{FF2B5EF4-FFF2-40B4-BE49-F238E27FC236}">
                <a16:creationId xmlns:a16="http://schemas.microsoft.com/office/drawing/2014/main" id="{0DFB7068-0561-4EA6-939A-988C27A98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400" y="1988840"/>
            <a:ext cx="1800200" cy="156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821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387F91B-4A9F-4DF4-BCE4-AEC04A9786D9}"/>
              </a:ext>
            </a:extLst>
          </p:cNvPr>
          <p:cNvSpPr txBox="1"/>
          <p:nvPr/>
        </p:nvSpPr>
        <p:spPr>
          <a:xfrm>
            <a:off x="528783" y="2817368"/>
            <a:ext cx="10946937" cy="1541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8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Przetestuj proces fakturowania </a:t>
            </a:r>
            <a:b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narzędziach MF  </a:t>
            </a:r>
            <a:r>
              <a:rPr lang="pl-PL" sz="4800" dirty="0">
                <a:solidFill>
                  <a:prstClr val="white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0" lang="pl-PL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6DB6E5F-2B94-4532-85F8-92E64251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315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697869A3-ED15-4328-AA96-49F2C4249101}"/>
              </a:ext>
            </a:extLst>
          </p:cNvPr>
          <p:cNvSpPr txBox="1"/>
          <p:nvPr/>
        </p:nvSpPr>
        <p:spPr>
          <a:xfrm>
            <a:off x="539999" y="1947701"/>
            <a:ext cx="10804276" cy="764312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900"/>
              </a:spcAft>
              <a:buClr>
                <a:srgbClr val="DC0032"/>
              </a:buClr>
              <a:buSzPct val="120000"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Aplikacja Podatnika KS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w wersji 2.0  w wersji produkcyjnej zostanie udostępniona 1 lutego 2026 r. 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EF47384-A892-4E52-AB5F-D1CF56741A40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Dostępność Aplikacji Podatnika KS</a:t>
            </a: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DC0032"/>
                </a:solidFill>
                <a:effectLst/>
                <a:uLnTx/>
                <a:uFillTx/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 2.0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F6BB25-034A-40E1-9E9D-C77340B4FE7E}"/>
              </a:ext>
            </a:extLst>
          </p:cNvPr>
          <p:cNvSpPr txBox="1"/>
          <p:nvPr/>
        </p:nvSpPr>
        <p:spPr>
          <a:xfrm>
            <a:off x="539999" y="2948516"/>
            <a:ext cx="89231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Aplikacja Podatnika KS</a:t>
            </a:r>
            <a:r>
              <a:rPr lang="pl-PL" sz="24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4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w wersji 2.0 na środowisku testowym i przedprodukcyjnym (Demo) została udostępniona w listopadzie 2025 r. i dostęp do niej można uzyskać na stronie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https://ksef.podatki.gov.pl/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pl-PL" sz="2400" b="1" dirty="0">
              <a:solidFill>
                <a:srgbClr val="11306F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488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461E08E5-76BB-4626-84AA-68CACD378469}"/>
              </a:ext>
            </a:extLst>
          </p:cNvPr>
          <p:cNvSpPr txBox="1"/>
          <p:nvPr/>
        </p:nvSpPr>
        <p:spPr>
          <a:xfrm rot="10800000" flipH="1" flipV="1">
            <a:off x="5637663" y="3028674"/>
            <a:ext cx="286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hlinkClick r:id="rId2"/>
              </a:rPr>
              <a:t>Krajowy System e-Faktur (</a:t>
            </a:r>
            <a:r>
              <a:rPr lang="pl-PL" dirty="0" err="1">
                <a:hlinkClick r:id="rId2"/>
              </a:rPr>
              <a:t>KSeF</a:t>
            </a:r>
            <a:r>
              <a:rPr lang="pl-PL" dirty="0">
                <a:hlinkClick r:id="rId2"/>
              </a:rPr>
              <a:t>)</a:t>
            </a:r>
            <a:endParaRPr lang="pl-PL" dirty="0"/>
          </a:p>
        </p:txBody>
      </p:sp>
      <p:pic>
        <p:nvPicPr>
          <p:cNvPr id="6" name="Grafika 5" descr="Ołówek z wypełnieniem pełnym">
            <a:extLst>
              <a:ext uri="{FF2B5EF4-FFF2-40B4-BE49-F238E27FC236}">
                <a16:creationId xmlns:a16="http://schemas.microsoft.com/office/drawing/2014/main" id="{0DFB7068-0561-4EA6-939A-988C27A98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400" y="1988840"/>
            <a:ext cx="1800200" cy="156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0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789D25FD-81A7-45B3-A269-9BBAA0D10761}"/>
              </a:ext>
            </a:extLst>
          </p:cNvPr>
          <p:cNvSpPr txBox="1"/>
          <p:nvPr/>
        </p:nvSpPr>
        <p:spPr>
          <a:xfrm>
            <a:off x="542741" y="3077204"/>
            <a:ext cx="1042069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pl-PL" sz="2400" dirty="0">
                <a:solidFill>
                  <a:schemeClr val="bg1"/>
                </a:solidFill>
                <a:latin typeface="Lato" panose="020F0502020204030203" pitchFamily="34" charset="-18"/>
              </a:rPr>
              <a:t>Zapraszamy na kolejne spotkania z cyklu </a:t>
            </a:r>
            <a:r>
              <a:rPr lang="pl-PL" sz="2400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Środy z </a:t>
            </a:r>
            <a:r>
              <a:rPr lang="pl-PL" sz="2400" dirty="0" err="1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KS</a:t>
            </a:r>
            <a:r>
              <a:rPr lang="pl-PL" sz="2400" dirty="0" err="1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</a:t>
            </a:r>
            <a:r>
              <a:rPr lang="pl-PL" sz="2400" dirty="0" err="1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</a:t>
            </a:r>
            <a:r>
              <a:rPr lang="pl-PL" sz="2400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 2.0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3C69266-058E-4195-968E-66EE4DFB0883}"/>
              </a:ext>
            </a:extLst>
          </p:cNvPr>
          <p:cNvSpPr txBox="1"/>
          <p:nvPr/>
        </p:nvSpPr>
        <p:spPr>
          <a:xfrm>
            <a:off x="542741" y="1981896"/>
            <a:ext cx="100888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buClr>
                <a:srgbClr val="DC0032"/>
              </a:buClr>
              <a:buSzPct val="100000"/>
            </a:pPr>
            <a:r>
              <a:rPr lang="pl-PL" sz="4800">
                <a:solidFill>
                  <a:schemeClr val="bg1"/>
                </a:solidFill>
                <a:latin typeface="Raleway" panose="020B05030301010600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Dziękujemy za uwagę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29F3889-9EA3-4F5D-B542-BB48FC9E69E7}"/>
              </a:ext>
            </a:extLst>
          </p:cNvPr>
          <p:cNvSpPr txBox="1"/>
          <p:nvPr/>
        </p:nvSpPr>
        <p:spPr>
          <a:xfrm>
            <a:off x="542741" y="3950125"/>
            <a:ext cx="10088877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pl-PL" sz="2200">
                <a:solidFill>
                  <a:schemeClr val="bg1"/>
                </a:solidFill>
                <a:latin typeface="Lato" panose="020F0502020204030203" pitchFamily="34" charset="-18"/>
              </a:rPr>
              <a:t>Szczegóły spotkań znajdują się na stronach </a:t>
            </a:r>
            <a:br>
              <a:rPr lang="pl-PL" sz="2200">
                <a:solidFill>
                  <a:schemeClr val="bg1"/>
                </a:solidFill>
                <a:latin typeface="Lato" panose="020F0502020204030203" pitchFamily="34" charset="-18"/>
              </a:rPr>
            </a:br>
            <a:r>
              <a:rPr lang="pl-PL" sz="2200">
                <a:solidFill>
                  <a:schemeClr val="bg1"/>
                </a:solidFill>
                <a:latin typeface="Lato" panose="020F0502020204030203" pitchFamily="34" charset="-18"/>
              </a:rPr>
              <a:t>internetowych jednostek KAS</a:t>
            </a:r>
            <a:endParaRPr lang="pl-PL" sz="220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293D629-3D03-4ACC-920D-BAFED3E44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920" y="5182119"/>
            <a:ext cx="7776847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7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2C56C119-816D-4F56-856B-607EF285FFBB}"/>
              </a:ext>
            </a:extLst>
          </p:cNvPr>
          <p:cNvSpPr txBox="1"/>
          <p:nvPr/>
        </p:nvSpPr>
        <p:spPr>
          <a:xfrm>
            <a:off x="540001" y="1620000"/>
            <a:ext cx="10798559" cy="3581558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20000"/>
            </a:pPr>
            <a:r>
              <a:rPr lang="pl-PL" sz="24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KSeF nie  są przesyłane: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dowody</a:t>
            </a: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wewnętrzne,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rachunki w rozumieniu Ordynacji podatkowej,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</a:t>
            </a: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pro forma,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noty obciążeniowe,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noty</a:t>
            </a:r>
            <a:r>
              <a:rPr kumimoji="0" lang="pl-PL" sz="2400" b="0" i="0" u="none" strike="noStrike" kern="1200" cap="none" spc="30" normalizeH="0" baseline="0" noProof="0" dirty="0">
                <a:ln>
                  <a:noFill/>
                </a:ln>
                <a:solidFill>
                  <a:srgbClr val="11306F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uznaniowe</a:t>
            </a:r>
          </a:p>
          <a:p>
            <a:pPr marL="342900" indent="-342900">
              <a:lnSpc>
                <a:spcPts val="2800"/>
              </a:lnSpc>
              <a:spcAft>
                <a:spcPts val="900"/>
              </a:spcAft>
              <a:buClr>
                <a:srgbClr val="DC0032"/>
              </a:buClr>
              <a:buSzPct val="110000"/>
              <a:buFont typeface="Arial" panose="020B0604020202020204" pitchFamily="34" charset="0"/>
              <a:buChar char="•"/>
            </a:pP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załączniki stanowiące odrębny plik od pliku xml faktury </a:t>
            </a:r>
            <a:b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spc="3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(np. załączniki w formie plików pdf i jpg).</a:t>
            </a:r>
            <a:endParaRPr kumimoji="0" lang="pl-PL" sz="2400" b="0" i="0" u="none" strike="noStrike" kern="1200" cap="none" spc="30" normalizeH="0" baseline="0" noProof="0" dirty="0">
              <a:ln>
                <a:noFill/>
              </a:ln>
              <a:solidFill>
                <a:srgbClr val="11306F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CB2A68F-D4A9-49F7-9112-D0E3E728DB53}"/>
              </a:ext>
            </a:extLst>
          </p:cNvPr>
          <p:cNvSpPr txBox="1"/>
          <p:nvPr/>
        </p:nvSpPr>
        <p:spPr>
          <a:xfrm>
            <a:off x="540000" y="900000"/>
            <a:ext cx="10001185" cy="507831"/>
          </a:xfrm>
          <a:prstGeom prst="rect">
            <a:avLst/>
          </a:prstGeom>
          <a:noFill/>
        </p:spPr>
        <p:txBody>
          <a:bodyPr wrap="square" lIns="90000" t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Dokumenty nieobsługiwane przez KS</a:t>
            </a:r>
            <a:r>
              <a:rPr lang="pl-PL" sz="3000" dirty="0">
                <a:solidFill>
                  <a:srgbClr val="FF0000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solidFill>
                  <a:srgbClr val="11306F"/>
                </a:solidFill>
                <a:latin typeface="Lato Bold" panose="020F08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40850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968D1ED5-37DD-40AD-A6D6-3E667EEC4A3C}"/>
              </a:ext>
            </a:extLst>
          </p:cNvPr>
          <p:cNvSpPr txBox="1"/>
          <p:nvPr/>
        </p:nvSpPr>
        <p:spPr>
          <a:xfrm>
            <a:off x="504496" y="810118"/>
            <a:ext cx="11877401" cy="4755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Aft>
                <a:spcPts val="1200"/>
              </a:spcAft>
            </a:pPr>
            <a:r>
              <a:rPr lang="pl-PL" sz="3200" b="1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Wdrożenie</a:t>
            </a:r>
            <a:r>
              <a:rPr lang="pl-PL" sz="32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3200" b="1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</a:t>
            </a:r>
            <a:r>
              <a:rPr lang="pl-PL" sz="32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200" b="1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pl-PL" sz="32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3200" b="1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likwiduje: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Noty korygujące </a:t>
            </a: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KSeF zminimalizuje ryzyko błędów;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przypadku błędów wystawca będzie obowiązany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korekty faktury. 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Duplikaty faktur </a:t>
            </a: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faktury będą dostępne online w KSeF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dla obu stron transakcji przez 10 lat.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Potoczne „anulowanie faktury” </a:t>
            </a: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wysłanie faktury do KSeF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oznacza jej wystawienie. „Wycofanie” błędnie wystawionej faktury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wymaga korekty. </a:t>
            </a:r>
            <a:b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Skorygowanie faktury „do zera” będzie dopuszczalne jedynie w wyjątkowych przypadkach.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433D3A2C-6B0C-448F-936F-E4561FF79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96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>
            <a:extLst>
              <a:ext uri="{FF2B5EF4-FFF2-40B4-BE49-F238E27FC236}">
                <a16:creationId xmlns:a16="http://schemas.microsoft.com/office/drawing/2014/main" id="{5B93E9EF-1C1A-4142-B988-A1F2150E4C25}"/>
              </a:ext>
            </a:extLst>
          </p:cNvPr>
          <p:cNvSpPr txBox="1"/>
          <p:nvPr/>
        </p:nvSpPr>
        <p:spPr>
          <a:xfrm>
            <a:off x="607554" y="900000"/>
            <a:ext cx="993363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Aft>
                <a:spcPts val="1200"/>
              </a:spcAft>
              <a:buClr>
                <a:srgbClr val="DC0032"/>
              </a:buClr>
            </a:pPr>
            <a:r>
              <a:rPr lang="pl-PL" sz="3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Faktura ustrukturyzowana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0010B80-FBDD-C944-8F46-0A8C3D714086}"/>
              </a:ext>
            </a:extLst>
          </p:cNvPr>
          <p:cNvSpPr txBox="1"/>
          <p:nvPr/>
        </p:nvSpPr>
        <p:spPr>
          <a:xfrm>
            <a:off x="828367" y="1351406"/>
            <a:ext cx="10168981" cy="40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Faktura ustrukturyzowana jest to faktura wystawiona  przy użyciu Krajowego Systemu e-Faktur wraz z przydzielonym numerem identyfikującym tę fakturę w tym systemie </a:t>
            </a:r>
            <a:r>
              <a:rPr lang="pl-PL" sz="2400" b="1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 art. 2. pkt 32a ustawy VAT).</a:t>
            </a:r>
          </a:p>
          <a:p>
            <a:pPr marL="457200" indent="-4572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w formie elektronicznej w formacie XML wystawiony z oprogramowania według wzoru (formatu), z nadanym numerem </a:t>
            </a:r>
            <a:r>
              <a:rPr lang="pl-PL" sz="2400" dirty="0" err="1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KSeF</a:t>
            </a:r>
            <a:r>
              <a:rPr lang="pl-PL" sz="2400" dirty="0">
                <a:solidFill>
                  <a:srgbClr val="00206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pl-PL" sz="2200" dirty="0">
              <a:solidFill>
                <a:srgbClr val="002060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Fakturze przesłanej do KSeF, po weryfikacji uprawnień oraz sprawdzeniu zgodności pliku </a:t>
            </a:r>
            <a:r>
              <a:rPr lang="pl-PL" sz="2200" dirty="0" err="1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xml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ze strukturą FA, nadawany jest automatycznie numer identyfikujący tę fakturę w KSeF. </a:t>
            </a:r>
          </a:p>
          <a:p>
            <a:pPr marL="342900" indent="-342900">
              <a:lnSpc>
                <a:spcPts val="2800"/>
              </a:lnSpc>
              <a:spcAft>
                <a:spcPts val="12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Numer </a:t>
            </a:r>
            <a:r>
              <a:rPr lang="pl-PL" sz="2200" dirty="0" err="1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KSeF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oznacza że </a:t>
            </a:r>
            <a:r>
              <a:rPr lang="pl-PL" sz="2200" dirty="0" err="1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Fv</a:t>
            </a:r>
            <a:r>
              <a:rPr lang="pl-PL" sz="2200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pojawiła się  w aplikacji odbiorcy</a:t>
            </a:r>
          </a:p>
        </p:txBody>
      </p:sp>
    </p:spTree>
    <p:extLst>
      <p:ext uri="{BB962C8B-B14F-4D97-AF65-F5344CB8AC3E}">
        <p14:creationId xmlns:p14="http://schemas.microsoft.com/office/powerpoint/2010/main" val="176440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>
            <a:extLst>
              <a:ext uri="{FF2B5EF4-FFF2-40B4-BE49-F238E27FC236}">
                <a16:creationId xmlns:a16="http://schemas.microsoft.com/office/drawing/2014/main" id="{5B93E9EF-1C1A-4142-B988-A1F2150E4C25}"/>
              </a:ext>
            </a:extLst>
          </p:cNvPr>
          <p:cNvSpPr txBox="1"/>
          <p:nvPr/>
        </p:nvSpPr>
        <p:spPr>
          <a:xfrm>
            <a:off x="607554" y="853031"/>
            <a:ext cx="993363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Aft>
                <a:spcPts val="1200"/>
              </a:spcAft>
              <a:buClr>
                <a:srgbClr val="DC0032"/>
              </a:buClr>
            </a:pPr>
            <a:r>
              <a:rPr lang="pl-PL" sz="3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 czego składa się numer KS</a:t>
            </a:r>
            <a:r>
              <a:rPr lang="pl-PL" sz="32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200" b="1" dirty="0">
                <a:solidFill>
                  <a:srgbClr val="11306F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EA6B084-F6FA-45C7-8187-C332A68DC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25" y="1407918"/>
            <a:ext cx="10571855" cy="4597051"/>
          </a:xfrm>
          <a:prstGeom prst="rect">
            <a:avLst/>
          </a:prstGeo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30D65703-E3ED-4C79-9767-38B00E43BA11}"/>
              </a:ext>
            </a:extLst>
          </p:cNvPr>
          <p:cNvSpPr/>
          <p:nvPr/>
        </p:nvSpPr>
        <p:spPr>
          <a:xfrm>
            <a:off x="607554" y="1407918"/>
            <a:ext cx="10175002" cy="45387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5594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4771E900-55EE-4F24-B6B0-F2AAF4DFAFE0}"/>
              </a:ext>
            </a:extLst>
          </p:cNvPr>
          <p:cNvSpPr txBox="1"/>
          <p:nvPr/>
        </p:nvSpPr>
        <p:spPr>
          <a:xfrm>
            <a:off x="540000" y="900000"/>
            <a:ext cx="3376714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400"/>
              </a:lnSpc>
              <a:spcAft>
                <a:spcPts val="600"/>
              </a:spcAft>
            </a:pPr>
            <a:r>
              <a:rPr lang="pl-PL" sz="3000" spc="30" dirty="0">
                <a:solidFill>
                  <a:srgbClr val="11306F"/>
                </a:solidFill>
                <a:latin typeface="Lato Bold" panose="020F0802020204030203" pitchFamily="34" charset="-18"/>
              </a:rPr>
              <a:t>UPO</a:t>
            </a:r>
            <a:endParaRPr lang="pl-PL" sz="3000" i="0" u="none" strike="noStrike" spc="30" dirty="0">
              <a:solidFill>
                <a:srgbClr val="11306F"/>
              </a:solidFill>
              <a:latin typeface="Lato Bold" panose="020F0802020204030203" pitchFamily="34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0E93FA2-5CA6-49C9-85D1-CEFC2512920A}"/>
              </a:ext>
            </a:extLst>
          </p:cNvPr>
          <p:cNvSpPr txBox="1"/>
          <p:nvPr/>
        </p:nvSpPr>
        <p:spPr>
          <a:xfrm>
            <a:off x="540000" y="1428350"/>
            <a:ext cx="4011908" cy="2048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600"/>
              </a:spcAft>
            </a:pPr>
            <a:r>
              <a:rPr lang="pl-PL" sz="2400" i="0" u="none" strike="noStrike" baseline="0" dirty="0">
                <a:solidFill>
                  <a:srgbClr val="DC0032"/>
                </a:solidFill>
                <a:latin typeface="Lato Bold" panose="020F0802020204030203" pitchFamily="34" charset="-18"/>
              </a:rPr>
              <a:t>U</a:t>
            </a:r>
            <a:r>
              <a:rPr lang="pl-PL" sz="2400" i="0" u="none" strike="noStrike" baseline="0" dirty="0">
                <a:solidFill>
                  <a:srgbClr val="11306F"/>
                </a:solidFill>
                <a:latin typeface="Lato Bold" panose="020F0802020204030203" pitchFamily="34" charset="-18"/>
              </a:rPr>
              <a:t>rzędowe </a:t>
            </a:r>
          </a:p>
          <a:p>
            <a:pPr>
              <a:lnSpc>
                <a:spcPts val="2500"/>
              </a:lnSpc>
              <a:spcAft>
                <a:spcPts val="600"/>
              </a:spcAft>
            </a:pPr>
            <a:r>
              <a:rPr lang="pl-PL" sz="2400" i="0" u="none" strike="noStrike" dirty="0">
                <a:solidFill>
                  <a:srgbClr val="DC0032"/>
                </a:solidFill>
                <a:latin typeface="Lato Bold" panose="020F0802020204030203" pitchFamily="34" charset="-18"/>
              </a:rPr>
              <a:t>P</a:t>
            </a:r>
            <a:r>
              <a:rPr lang="pl-PL" sz="2400" i="0" u="none" strike="noStrike" dirty="0">
                <a:solidFill>
                  <a:srgbClr val="11306F"/>
                </a:solidFill>
                <a:latin typeface="Lato Bold" panose="020F0802020204030203" pitchFamily="34" charset="-18"/>
              </a:rPr>
              <a:t>oświadczenie</a:t>
            </a:r>
            <a:r>
              <a:rPr lang="pl-PL" sz="2400" i="0" u="none" strike="noStrike" baseline="0" dirty="0">
                <a:solidFill>
                  <a:srgbClr val="11306F"/>
                </a:solidFill>
                <a:latin typeface="Lato Bold" panose="020F0802020204030203" pitchFamily="34" charset="-18"/>
              </a:rPr>
              <a:t> </a:t>
            </a:r>
          </a:p>
          <a:p>
            <a:pPr>
              <a:lnSpc>
                <a:spcPts val="2500"/>
              </a:lnSpc>
              <a:spcAft>
                <a:spcPts val="600"/>
              </a:spcAft>
            </a:pPr>
            <a:r>
              <a:rPr lang="pl-PL" sz="2400" i="0" u="none" strike="noStrike" baseline="0" dirty="0">
                <a:solidFill>
                  <a:srgbClr val="DC0032"/>
                </a:solidFill>
                <a:latin typeface="Lato Bold" panose="020F0802020204030203" pitchFamily="34" charset="-18"/>
              </a:rPr>
              <a:t>O</a:t>
            </a:r>
            <a:r>
              <a:rPr lang="pl-PL" sz="2400" i="0" u="none" strike="noStrike" baseline="0" dirty="0">
                <a:solidFill>
                  <a:srgbClr val="11306F"/>
                </a:solidFill>
                <a:latin typeface="Lato Bold" panose="020F0802020204030203" pitchFamily="34" charset="-18"/>
              </a:rPr>
              <a:t>dbioru dokumentu</a:t>
            </a:r>
          </a:p>
          <a:p>
            <a:pPr>
              <a:lnSpc>
                <a:spcPts val="2500"/>
              </a:lnSpc>
              <a:spcAft>
                <a:spcPts val="600"/>
              </a:spcAft>
            </a:pPr>
            <a:r>
              <a:rPr lang="pl-PL" sz="2400" i="0" u="none" strike="noStrike" baseline="0" dirty="0">
                <a:solidFill>
                  <a:srgbClr val="11306F"/>
                </a:solidFill>
                <a:latin typeface="Lato Bold" panose="020F0802020204030203" pitchFamily="34" charset="-18"/>
              </a:rPr>
              <a:t>elektronicznego </a:t>
            </a:r>
          </a:p>
          <a:p>
            <a:pPr>
              <a:lnSpc>
                <a:spcPts val="2500"/>
              </a:lnSpc>
              <a:spcAft>
                <a:spcPts val="600"/>
              </a:spcAft>
            </a:pPr>
            <a:r>
              <a:rPr lang="pl-PL" sz="2400" i="0" u="none" strike="noStrike" baseline="0" dirty="0">
                <a:solidFill>
                  <a:srgbClr val="11306F"/>
                </a:solidFill>
                <a:latin typeface="Lato Bold" panose="020F0802020204030203" pitchFamily="34" charset="-18"/>
              </a:rPr>
              <a:t>KSeF </a:t>
            </a:r>
            <a:endParaRPr lang="pl-PL" sz="2400" dirty="0">
              <a:solidFill>
                <a:srgbClr val="11306F"/>
              </a:solidFill>
              <a:latin typeface="Lato Bold" panose="020F0802020204030203" pitchFamily="34" charset="-18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66916D0-82E1-4717-942C-5995E125C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120" y="1007460"/>
            <a:ext cx="8292245" cy="5178682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F7D0267C-8B64-41B6-B8D8-29F20865D3C0}"/>
              </a:ext>
            </a:extLst>
          </p:cNvPr>
          <p:cNvSpPr/>
          <p:nvPr/>
        </p:nvSpPr>
        <p:spPr>
          <a:xfrm>
            <a:off x="3644900" y="1174750"/>
            <a:ext cx="7810500" cy="4914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5069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387F91B-4A9F-4DF4-BCE4-AEC04A9786D9}"/>
              </a:ext>
            </a:extLst>
          </p:cNvPr>
          <p:cNvSpPr txBox="1"/>
          <p:nvPr/>
        </p:nvSpPr>
        <p:spPr>
          <a:xfrm>
            <a:off x="528783" y="2817368"/>
            <a:ext cx="10946937" cy="1541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8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Sprawdź, kiedy Twoja firma musi wystawiać i odbierać faktury w KS</a:t>
            </a: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6DB6E5F-2B94-4532-85F8-92E64251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4498" y="408709"/>
            <a:ext cx="1610336" cy="2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55822"/>
      </p:ext>
    </p:extLst>
  </p:cSld>
  <p:clrMapOvr>
    <a:masterClrMapping/>
  </p:clrMapOvr>
</p:sld>
</file>

<file path=ppt/theme/theme1.xml><?xml version="1.0" encoding="utf-8"?>
<a:theme xmlns:a="http://schemas.openxmlformats.org/drawingml/2006/main" name="4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MFKAS_Godło_PL_Srodek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A72EB885687064CB92BAC35FDFE8C4F" ma:contentTypeVersion="" ma:contentTypeDescription="Utwórz nowy dokument." ma:contentTypeScope="" ma:versionID="cbdb8cc7598e5fb274c2e821f1b9f07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ec4c7b05c76d60ee97006aba598cf4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795509-DCE9-44E8-B58E-9322BDC840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44C861-469E-4556-9A82-FFCE3F166EAD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834E460-CDFC-48EA-81F0-CF261377A0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3204</TotalTime>
  <Words>1257</Words>
  <Application>Microsoft Office PowerPoint</Application>
  <PresentationFormat>Panoramiczny</PresentationFormat>
  <Paragraphs>177</Paragraphs>
  <Slides>34</Slides>
  <Notes>22</Notes>
  <HiddenSlides>0</HiddenSlides>
  <MMClips>0</MMClips>
  <ScaleCrop>false</ScaleCrop>
  <HeadingPairs>
    <vt:vector size="6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34</vt:i4>
      </vt:variant>
    </vt:vector>
  </HeadingPairs>
  <TitlesOfParts>
    <vt:vector size="46" baseType="lpstr">
      <vt:lpstr>Arial</vt:lpstr>
      <vt:lpstr>Calibri</vt:lpstr>
      <vt:lpstr>Lato</vt:lpstr>
      <vt:lpstr>Lato Black</vt:lpstr>
      <vt:lpstr>Lato Bold</vt:lpstr>
      <vt:lpstr>Montserrat</vt:lpstr>
      <vt:lpstr>Open Sans</vt:lpstr>
      <vt:lpstr>Open Sans Extrabold</vt:lpstr>
      <vt:lpstr>Raleway</vt:lpstr>
      <vt:lpstr>Roboto Bold</vt:lpstr>
      <vt:lpstr>4_MFKAS_Godło_PL_Start</vt:lpstr>
      <vt:lpstr>7_MFKAS_Godło_PL_Srodek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Piszczek Grzegorz</dc:creator>
  <cp:lastModifiedBy>Olbrich Agata</cp:lastModifiedBy>
  <cp:revision>425</cp:revision>
  <cp:lastPrinted>2026-01-16T05:42:34Z</cp:lastPrinted>
  <dcterms:created xsi:type="dcterms:W3CDTF">2024-11-26T19:07:04Z</dcterms:created>
  <dcterms:modified xsi:type="dcterms:W3CDTF">2026-01-27T11:23:28Z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0x010100DA72EB885687064CB92BAC35FDFE8C4F</vt:lpwstr>
  </property>
  <property fmtid="{D5CDD505-2E9C-101B-9397-08002B2CF9AE}" pid="3" name="MFCATEGORY">
    <vt:lpwstr>InformacjePubliczneInformacjeSektoraPublicznego</vt:lpwstr>
  </property>
  <property fmtid="{D5CDD505-2E9C-101B-9397-08002B2CF9AE}" pid="4" name="MFClassifiedBy">
    <vt:lpwstr>UxC4dwLulzfINJ8nQH+xvX5LNGipWa4BRSZhPgxsCvk/qQ8v9flw8IOcgcqbHFt9PqiEUPoLxPGffnVrKJutsQ==</vt:lpwstr>
  </property>
  <property fmtid="{D5CDD505-2E9C-101B-9397-08002B2CF9AE}" pid="5" name="MFClassificationDate">
    <vt:lpwstr>2024-11-26T20:28:20.9383695+01:00</vt:lpwstr>
  </property>
  <property fmtid="{D5CDD505-2E9C-101B-9397-08002B2CF9AE}" pid="6" name="MFClassifiedBySID">
    <vt:lpwstr>UxC4dwLulzfINJ8nQH+xvX5LNGipWa4BRSZhPgxsCvm42mrIC/DSDv0ggS+FjUN/2v1BBotkLlY5aAiEhoi6uc8pxVQId0mAMHcuWDpZrWKK3Uik+zoOKYLKSNzaIRQe</vt:lpwstr>
  </property>
  <property fmtid="{D5CDD505-2E9C-101B-9397-08002B2CF9AE}" pid="7" name="MFGRNItemId">
    <vt:lpwstr>GRN-b93a5c76-4598-47db-9036-fa268ee6b9cb</vt:lpwstr>
  </property>
  <property fmtid="{D5CDD505-2E9C-101B-9397-08002B2CF9AE}" pid="8" name="MFHash">
    <vt:lpwstr>GSHoVjGBlQX76ZLk3jNOq8krA70q9eU5YjdflHarjgE=</vt:lpwstr>
  </property>
  <property fmtid="{D5CDD505-2E9C-101B-9397-08002B2CF9AE}" pid="9" name="MFVisualMarkingsSettings">
    <vt:lpwstr>HeaderAlignment=1;FooterAlignment=1</vt:lpwstr>
  </property>
  <property fmtid="{D5CDD505-2E9C-101B-9397-08002B2CF9AE}" pid="10" name="DLPManualFileClassification">
    <vt:lpwstr>{2755b7d9-e53d-4779-a40c-03797dcf43b3}</vt:lpwstr>
  </property>
  <property fmtid="{D5CDD505-2E9C-101B-9397-08002B2CF9AE}" pid="11" name="MFRefresh">
    <vt:lpwstr>False</vt:lpwstr>
  </property>
</Properties>
</file>