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90" r:id="rId1"/>
  </p:sldMasterIdLst>
  <p:sldIdLst>
    <p:sldId id="315" r:id="rId2"/>
    <p:sldId id="257" r:id="rId3"/>
    <p:sldId id="258" r:id="rId4"/>
    <p:sldId id="259" r:id="rId5"/>
    <p:sldId id="260" r:id="rId6"/>
    <p:sldId id="261" r:id="rId7"/>
    <p:sldId id="262" r:id="rId8"/>
    <p:sldId id="317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2" r:id="rId36"/>
    <p:sldId id="293" r:id="rId37"/>
    <p:sldId id="294" r:id="rId38"/>
    <p:sldId id="316" r:id="rId39"/>
    <p:sldId id="295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8" r:id="rId57"/>
  </p:sldIdLst>
  <p:sldSz cx="9144000" cy="6858000" type="screen4x3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>
        <p:scale>
          <a:sx n="76" d="100"/>
          <a:sy n="76" d="100"/>
        </p:scale>
        <p:origin x="-984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000000"/>
                </a:solidFill>
                <a:latin typeface="Times New Roman"/>
              </a:rPr>
              <a:t>13-6-5</a:t>
            </a:r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11151-5161-41A1-9161-C131A1B1F161}" type="slidenum">
              <a:rPr lang="pl-PL" smtClean="0">
                <a:solidFill>
                  <a:srgbClr val="000000"/>
                </a:solidFill>
                <a:latin typeface="Times New Roman"/>
              </a:rPr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000000"/>
                </a:solidFill>
                <a:latin typeface="Times New Roman"/>
              </a:rPr>
              <a:t>13-6-5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11151-5161-41A1-9161-C131A1B1F161}" type="slidenum">
              <a:rPr lang="pl-PL" smtClean="0">
                <a:solidFill>
                  <a:srgbClr val="000000"/>
                </a:solidFill>
                <a:latin typeface="Times New Roman"/>
              </a:r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000000"/>
                </a:solidFill>
                <a:latin typeface="Times New Roman"/>
              </a:rPr>
              <a:t>13-6-5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11151-5161-41A1-9161-C131A1B1F161}" type="slidenum">
              <a:rPr lang="pl-PL" smtClean="0">
                <a:solidFill>
                  <a:srgbClr val="000000"/>
                </a:solidFill>
                <a:latin typeface="Times New Roman"/>
              </a:r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000000"/>
                </a:solidFill>
                <a:latin typeface="Times New Roman"/>
              </a:rPr>
              <a:t>13-6-5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11151-5161-41A1-9161-C131A1B1F161}" type="slidenum">
              <a:rPr lang="pl-PL" smtClean="0">
                <a:solidFill>
                  <a:srgbClr val="000000"/>
                </a:solidFill>
                <a:latin typeface="Times New Roman"/>
              </a:r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000000"/>
                </a:solidFill>
                <a:latin typeface="Times New Roman"/>
              </a:rPr>
              <a:t>13-6-5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11151-5161-41A1-9161-C131A1B1F161}" type="slidenum">
              <a:rPr lang="pl-PL" smtClean="0">
                <a:solidFill>
                  <a:srgbClr val="000000"/>
                </a:solidFill>
                <a:latin typeface="Times New Roman"/>
              </a:rPr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000000"/>
                </a:solidFill>
                <a:latin typeface="Times New Roman"/>
              </a:rPr>
              <a:t>13-6-5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11151-5161-41A1-9161-C131A1B1F161}" type="slidenum">
              <a:rPr lang="pl-PL" smtClean="0">
                <a:solidFill>
                  <a:srgbClr val="000000"/>
                </a:solidFill>
                <a:latin typeface="Times New Roman"/>
              </a:r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000000"/>
                </a:solidFill>
                <a:latin typeface="Times New Roman"/>
              </a:rPr>
              <a:t>13-6-5</a:t>
            </a:r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11151-5161-41A1-9161-C131A1B1F161}" type="slidenum">
              <a:rPr lang="pl-PL" smtClean="0">
                <a:solidFill>
                  <a:srgbClr val="000000"/>
                </a:solidFill>
                <a:latin typeface="Times New Roman"/>
              </a:r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000000"/>
                </a:solidFill>
                <a:latin typeface="Times New Roman"/>
              </a:rPr>
              <a:t>13-6-5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11151-5161-41A1-9161-C131A1B1F161}" type="slidenum">
              <a:rPr lang="pl-PL" smtClean="0">
                <a:solidFill>
                  <a:srgbClr val="000000"/>
                </a:solidFill>
                <a:latin typeface="Times New Roman"/>
              </a:r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000000"/>
                </a:solidFill>
                <a:latin typeface="Times New Roman"/>
              </a:rPr>
              <a:t>13-6-5</a:t>
            </a: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11151-5161-41A1-9161-C131A1B1F161}" type="slidenum">
              <a:rPr lang="pl-PL" smtClean="0">
                <a:solidFill>
                  <a:srgbClr val="000000"/>
                </a:solidFill>
                <a:latin typeface="Times New Roman"/>
              </a:rPr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000000"/>
                </a:solidFill>
                <a:latin typeface="Times New Roman"/>
              </a:rPr>
              <a:t>13-6-5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11151-5161-41A1-9161-C131A1B1F161}" type="slidenum">
              <a:rPr lang="pl-PL" smtClean="0">
                <a:solidFill>
                  <a:srgbClr val="000000"/>
                </a:solidFill>
                <a:latin typeface="Times New Roman"/>
              </a:r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000000"/>
                </a:solidFill>
                <a:latin typeface="Times New Roman"/>
              </a:rPr>
              <a:t>13-6-5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11151-5161-41A1-9161-C131A1B1F161}" type="slidenum">
              <a:rPr lang="pl-PL" smtClean="0">
                <a:solidFill>
                  <a:srgbClr val="000000"/>
                </a:solidFill>
                <a:latin typeface="Times New Roman"/>
              </a:rPr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pl-PL" smtClean="0">
                <a:solidFill>
                  <a:srgbClr val="000000"/>
                </a:solidFill>
                <a:latin typeface="Times New Roman"/>
              </a:rPr>
              <a:t>13-6-5</a:t>
            </a:r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1411151-5161-41A1-9161-C131A1B1F161}" type="slidenum">
              <a:rPr lang="pl-PL" smtClean="0">
                <a:solidFill>
                  <a:srgbClr val="000000"/>
                </a:solidFill>
                <a:latin typeface="Times New Roman"/>
              </a:rPr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0" y="188640"/>
            <a:ext cx="8892000" cy="666936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50000"/>
              </a:lnSpc>
            </a:pPr>
            <a:endParaRPr lang="pl-PL" sz="4600" b="1" dirty="0" smtClean="0">
              <a:latin typeface="Times New Roman"/>
            </a:endParaRPr>
          </a:p>
          <a:p>
            <a:pPr algn="ctr">
              <a:lnSpc>
                <a:spcPct val="150000"/>
              </a:lnSpc>
            </a:pPr>
            <a:r>
              <a:rPr lang="pl-PL" sz="4600" b="1" dirty="0" smtClean="0">
                <a:latin typeface="Times New Roman"/>
              </a:rPr>
              <a:t>Zasady </a:t>
            </a:r>
            <a:r>
              <a:rPr lang="pl-PL" sz="4600" b="1" dirty="0">
                <a:latin typeface="Times New Roman"/>
              </a:rPr>
              <a:t>wypełniania </a:t>
            </a:r>
            <a:r>
              <a:rPr lang="pl-PL" sz="4600" b="1" dirty="0" smtClean="0">
                <a:latin typeface="Times New Roman"/>
              </a:rPr>
              <a:t/>
            </a:r>
            <a:br>
              <a:rPr lang="pl-PL" sz="4600" b="1" dirty="0" smtClean="0">
                <a:latin typeface="Times New Roman"/>
              </a:rPr>
            </a:br>
            <a:r>
              <a:rPr lang="pl-PL" sz="4600" b="1" dirty="0" smtClean="0">
                <a:latin typeface="Times New Roman"/>
              </a:rPr>
              <a:t>oświadczenia majątkowego</a:t>
            </a:r>
          </a:p>
          <a:p>
            <a:pPr algn="ctr">
              <a:lnSpc>
                <a:spcPct val="150000"/>
              </a:lnSpc>
            </a:pPr>
            <a:endParaRPr lang="pl-PL" sz="4600" b="1" dirty="0">
              <a:latin typeface="Times New Roman"/>
            </a:endParaRPr>
          </a:p>
          <a:p>
            <a:pPr algn="ctr">
              <a:lnSpc>
                <a:spcPct val="150000"/>
              </a:lnSpc>
            </a:pPr>
            <a:endParaRPr lang="pl-PL" sz="4600" b="1" dirty="0" smtClean="0">
              <a:latin typeface="Times New Roman"/>
            </a:endParaRPr>
          </a:p>
          <a:p>
            <a:pPr algn="ctr">
              <a:lnSpc>
                <a:spcPct val="150000"/>
              </a:lnSpc>
            </a:pPr>
            <a:r>
              <a:rPr lang="pl-PL" sz="2800" dirty="0" smtClean="0">
                <a:latin typeface="Times New Roman"/>
              </a:rPr>
              <a:t>Wieliczka, 27.03.2017 r.</a:t>
            </a:r>
            <a:endParaRPr sz="2800" dirty="0"/>
          </a:p>
        </p:txBody>
      </p:sp>
      <p:pic>
        <p:nvPicPr>
          <p:cNvPr id="3" name="Obraz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73" y="332657"/>
            <a:ext cx="936104" cy="7920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07975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12166" y="-19339"/>
            <a:ext cx="8229240" cy="659736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l-PL" sz="3200" dirty="0">
                <a:solidFill>
                  <a:srgbClr val="404040"/>
                </a:solidFill>
                <a:latin typeface="Times New Roman"/>
              </a:rPr>
              <a:t> - środki oszczędzane na określony cel 
(np. w ramach ubezpieczenia emerytalnego 
w III filarze, w ramach indywidualnych kont emerytalnych IKE lub indywidualnych kont zaopatrzenia emerytalnego IKZE o ile umowa jest tak skonstruowana, że można ustalić, jakie środki w danej chwili znajdują się na koncie danej osoby oraz, że może ona nimi rozporządzać; podobnie z ubezpieczeniami
na życie)</a:t>
            </a:r>
            <a:endParaRPr dirty="0"/>
          </a:p>
          <a:p>
            <a:pPr algn="just"/>
            <a:r>
              <a:rPr lang="pl-PL" sz="3200" dirty="0">
                <a:solidFill>
                  <a:srgbClr val="404040"/>
                </a:solidFill>
                <a:latin typeface="Times New Roman"/>
              </a:rPr>
              <a:t>- nie ma obowiązku podawania miejsca przechowywania środków pieniężnych (wskazywania nazwy banku czy rodzaju konta)</a:t>
            </a:r>
            <a:endParaRPr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179640" y="620640"/>
            <a:ext cx="8856720" cy="550512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l-PL" sz="3200" dirty="0">
                <a:solidFill>
                  <a:srgbClr val="404040"/>
                </a:solidFill>
                <a:latin typeface="Times New Roman"/>
              </a:rPr>
              <a:t>- środki pieniężne zgromadzone w walucie obcej:</a:t>
            </a:r>
            <a:endParaRPr dirty="0"/>
          </a:p>
          <a:p>
            <a:pPr algn="just"/>
            <a:r>
              <a:rPr lang="pl-PL" sz="3200" i="1" dirty="0">
                <a:solidFill>
                  <a:srgbClr val="404040"/>
                </a:solidFill>
                <a:latin typeface="Times New Roman"/>
              </a:rPr>
              <a:t>1.000 USD</a:t>
            </a:r>
            <a:endParaRPr dirty="0"/>
          </a:p>
          <a:p>
            <a:pPr algn="just"/>
            <a:r>
              <a:rPr lang="pl-PL" sz="3200" i="1" dirty="0">
                <a:solidFill>
                  <a:srgbClr val="404040"/>
                </a:solidFill>
                <a:latin typeface="Times New Roman"/>
              </a:rPr>
              <a:t>500 EUR</a:t>
            </a:r>
            <a:endParaRPr dirty="0"/>
          </a:p>
          <a:p>
            <a:pPr algn="just"/>
            <a:r>
              <a:rPr lang="pl-PL" sz="3200" i="1" dirty="0">
                <a:solidFill>
                  <a:srgbClr val="404040"/>
                </a:solidFill>
                <a:latin typeface="Times New Roman"/>
              </a:rPr>
              <a:t>(poda</a:t>
            </a:r>
            <a:r>
              <a:rPr lang="pl-PL" sz="3200" dirty="0">
                <a:solidFill>
                  <a:srgbClr val="404040"/>
                </a:solidFill>
                <a:latin typeface="Times New Roman"/>
              </a:rPr>
              <a:t>ć </a:t>
            </a:r>
            <a:r>
              <a:rPr lang="pl-PL" sz="3200" i="1" dirty="0">
                <a:solidFill>
                  <a:srgbClr val="404040"/>
                </a:solidFill>
                <a:latin typeface="Times New Roman"/>
              </a:rPr>
              <a:t>zarówno </a:t>
            </a:r>
            <a:r>
              <a:rPr lang="pl-PL" sz="3200" i="1" dirty="0" smtClean="0">
                <a:solidFill>
                  <a:srgbClr val="404040"/>
                </a:solidFill>
                <a:latin typeface="Times New Roman"/>
              </a:rPr>
              <a:t>gotówkę</a:t>
            </a:r>
            <a:r>
              <a:rPr lang="pl-PL" sz="3200" dirty="0" smtClean="0">
                <a:solidFill>
                  <a:srgbClr val="404040"/>
                </a:solidFill>
                <a:latin typeface="Times New Roman"/>
              </a:rPr>
              <a:t> </a:t>
            </a:r>
            <a:r>
              <a:rPr lang="pl-PL" sz="3200" i="1" dirty="0" smtClean="0">
                <a:solidFill>
                  <a:srgbClr val="404040"/>
                </a:solidFill>
                <a:latin typeface="Times New Roman"/>
              </a:rPr>
              <a:t>posiadaną</a:t>
            </a:r>
            <a:r>
              <a:rPr lang="pl-PL" sz="3200" dirty="0" smtClean="0">
                <a:solidFill>
                  <a:srgbClr val="404040"/>
                </a:solidFill>
                <a:latin typeface="Times New Roman"/>
              </a:rPr>
              <a:t> </a:t>
            </a:r>
            <a:r>
              <a:rPr lang="pl-PL" sz="3200" i="1" dirty="0">
                <a:solidFill>
                  <a:srgbClr val="404040"/>
                </a:solidFill>
                <a:latin typeface="Times New Roman"/>
              </a:rPr>
              <a:t>w domu,
 jak i </a:t>
            </a:r>
            <a:r>
              <a:rPr lang="pl-PL" sz="3200" dirty="0">
                <a:solidFill>
                  <a:srgbClr val="404040"/>
                </a:solidFill>
                <a:latin typeface="Times New Roman"/>
              </a:rPr>
              <a:t>ś</a:t>
            </a:r>
            <a:r>
              <a:rPr lang="pl-PL" sz="3200" i="1" dirty="0">
                <a:solidFill>
                  <a:srgbClr val="404040"/>
                </a:solidFill>
                <a:latin typeface="Times New Roman"/>
              </a:rPr>
              <a:t>rodki </a:t>
            </a:r>
            <a:r>
              <a:rPr lang="pl-PL" sz="3200" i="1" dirty="0" smtClean="0">
                <a:solidFill>
                  <a:srgbClr val="404040"/>
                </a:solidFill>
                <a:latin typeface="Times New Roman"/>
              </a:rPr>
              <a:t>znajduj</a:t>
            </a:r>
            <a:r>
              <a:rPr lang="pl-PL" sz="3200" dirty="0">
                <a:solidFill>
                  <a:srgbClr val="404040"/>
                </a:solidFill>
                <a:latin typeface="Times New Roman"/>
              </a:rPr>
              <a:t>ą</a:t>
            </a:r>
            <a:r>
              <a:rPr lang="pl-PL" sz="3200" i="1" dirty="0" smtClean="0">
                <a:solidFill>
                  <a:srgbClr val="404040"/>
                </a:solidFill>
                <a:latin typeface="Times New Roman"/>
              </a:rPr>
              <a:t>ce si</a:t>
            </a:r>
            <a:r>
              <a:rPr lang="pl-PL" sz="3200" dirty="0">
                <a:solidFill>
                  <a:srgbClr val="404040"/>
                </a:solidFill>
                <a:latin typeface="Times New Roman"/>
              </a:rPr>
              <a:t>ę</a:t>
            </a:r>
            <a:r>
              <a:rPr lang="pl-PL" sz="3200" dirty="0" smtClean="0">
                <a:solidFill>
                  <a:srgbClr val="404040"/>
                </a:solidFill>
                <a:latin typeface="Times New Roman"/>
              </a:rPr>
              <a:t> </a:t>
            </a:r>
            <a:r>
              <a:rPr lang="pl-PL" sz="3200" i="1" dirty="0">
                <a:solidFill>
                  <a:srgbClr val="404040"/>
                </a:solidFill>
                <a:latin typeface="Times New Roman"/>
              </a:rPr>
              <a:t>na rachunkach bankowych, a także </a:t>
            </a:r>
            <a:r>
              <a:rPr lang="pl-PL" sz="3200" i="1" dirty="0" smtClean="0">
                <a:solidFill>
                  <a:srgbClr val="404040"/>
                </a:solidFill>
                <a:latin typeface="Times New Roman"/>
              </a:rPr>
              <a:t>b</a:t>
            </a:r>
            <a:r>
              <a:rPr lang="pl-PL" sz="3200" dirty="0">
                <a:solidFill>
                  <a:srgbClr val="404040"/>
                </a:solidFill>
                <a:latin typeface="Times New Roman"/>
              </a:rPr>
              <a:t>ę</a:t>
            </a:r>
            <a:r>
              <a:rPr lang="pl-PL" sz="3200" i="1" dirty="0" smtClean="0">
                <a:solidFill>
                  <a:srgbClr val="404040"/>
                </a:solidFill>
                <a:latin typeface="Times New Roman"/>
              </a:rPr>
              <a:t>d</a:t>
            </a:r>
            <a:r>
              <a:rPr lang="pl-PL" sz="3200" dirty="0" smtClean="0">
                <a:solidFill>
                  <a:srgbClr val="404040"/>
                </a:solidFill>
                <a:latin typeface="Times New Roman"/>
              </a:rPr>
              <a:t>ą</a:t>
            </a:r>
            <a:r>
              <a:rPr lang="pl-PL" sz="3200" i="1" dirty="0" smtClean="0">
                <a:solidFill>
                  <a:srgbClr val="404040"/>
                </a:solidFill>
                <a:latin typeface="Times New Roman"/>
              </a:rPr>
              <a:t>ce </a:t>
            </a:r>
            <a:r>
              <a:rPr lang="pl-PL" sz="3200" i="1" dirty="0">
                <a:solidFill>
                  <a:srgbClr val="404040"/>
                </a:solidFill>
                <a:latin typeface="Times New Roman"/>
              </a:rPr>
              <a:t>w dyspozycji osób trzecich np. udzielone po</a:t>
            </a:r>
            <a:r>
              <a:rPr lang="pl-PL" sz="3200" dirty="0">
                <a:solidFill>
                  <a:srgbClr val="404040"/>
                </a:solidFill>
                <a:latin typeface="Times New Roman"/>
              </a:rPr>
              <a:t>ż</a:t>
            </a:r>
            <a:r>
              <a:rPr lang="pl-PL" sz="3200" i="1" dirty="0">
                <a:solidFill>
                  <a:srgbClr val="404040"/>
                </a:solidFill>
                <a:latin typeface="Times New Roman"/>
              </a:rPr>
              <a:t>yczki</a:t>
            </a:r>
            <a:r>
              <a:rPr lang="pl-PL" sz="3200" i="1" dirty="0" smtClean="0">
                <a:solidFill>
                  <a:srgbClr val="404040"/>
                </a:solidFill>
                <a:latin typeface="Times New Roman"/>
              </a:rPr>
              <a:t>)</a:t>
            </a:r>
            <a:endParaRPr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0" y="620640"/>
            <a:ext cx="8229240" cy="590364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l-PL" sz="3200" dirty="0">
                <a:solidFill>
                  <a:srgbClr val="404040"/>
                </a:solidFill>
                <a:latin typeface="Times New Roman"/>
              </a:rPr>
              <a:t>- papiery wartościowe (należy wykazać szeroko rozumiane papiery wartościowe, tj. akcje, obligacje, weksle, bony skarbowe, czeki, certyfikaty inwestycyjne, jednostki uczestnictwa, świadectwa udziałowe, itp.) Podać należy ich łączną wartość. Np. :</a:t>
            </a:r>
            <a:endParaRPr dirty="0"/>
          </a:p>
          <a:p>
            <a:pPr algn="just"/>
            <a:r>
              <a:rPr lang="pl-PL" sz="2800" i="1" dirty="0">
                <a:solidFill>
                  <a:srgbClr val="404040"/>
                </a:solidFill>
                <a:latin typeface="Times New Roman"/>
              </a:rPr>
              <a:t>obligacje Skarbu Pa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ń</a:t>
            </a:r>
            <a:r>
              <a:rPr lang="pl-PL" sz="2800" i="1" dirty="0">
                <a:solidFill>
                  <a:srgbClr val="404040"/>
                </a:solidFill>
                <a:latin typeface="Times New Roman"/>
              </a:rPr>
              <a:t>stwa szt. 22 zakupione 
w roku </a:t>
            </a:r>
            <a:r>
              <a:rPr lang="pl-PL" sz="2800" i="1" dirty="0" smtClean="0">
                <a:solidFill>
                  <a:srgbClr val="404040"/>
                </a:solidFill>
                <a:latin typeface="Times New Roman"/>
              </a:rPr>
              <a:t>2016 </a:t>
            </a:r>
            <a:r>
              <a:rPr lang="pl-PL" sz="2800" i="1" dirty="0">
                <a:solidFill>
                  <a:srgbClr val="404040"/>
                </a:solidFill>
                <a:latin typeface="Times New Roman"/>
              </a:rPr>
              <a:t>za kwot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ę</a:t>
            </a:r>
            <a:r>
              <a:rPr lang="pl-PL" sz="2800" i="1" dirty="0">
                <a:solidFill>
                  <a:srgbClr val="404040"/>
                </a:solidFill>
                <a:latin typeface="Times New Roman"/>
              </a:rPr>
              <a:t> 12.000 zł, akcje spółek giełdowych (poda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ć </a:t>
            </a:r>
            <a:r>
              <a:rPr lang="pl-PL" sz="2800" i="1" dirty="0">
                <a:solidFill>
                  <a:srgbClr val="404040"/>
                </a:solidFill>
                <a:latin typeface="Times New Roman"/>
              </a:rPr>
              <a:t>ilo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ść</a:t>
            </a:r>
            <a:r>
              <a:rPr lang="pl-PL" sz="2800" i="1" dirty="0">
                <a:solidFill>
                  <a:srgbClr val="404040"/>
                </a:solidFill>
                <a:latin typeface="Times New Roman"/>
              </a:rPr>
              <a:t>, warto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ść </a:t>
            </a:r>
            <a:r>
              <a:rPr lang="pl-PL" sz="2800" i="1" dirty="0">
                <a:solidFill>
                  <a:srgbClr val="404040"/>
                </a:solidFill>
                <a:latin typeface="Times New Roman"/>
              </a:rPr>
              <a:t>nabycia, rok nabycia
i emitenta akcji)</a:t>
            </a:r>
            <a:endParaRPr dirty="0"/>
          </a:p>
          <a:p>
            <a:pPr algn="just"/>
            <a:r>
              <a:rPr lang="pl-PL" sz="2800" i="1" dirty="0">
                <a:solidFill>
                  <a:srgbClr val="404040"/>
                </a:solidFill>
                <a:latin typeface="Times New Roman"/>
              </a:rPr>
              <a:t>- zaznaczy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ć </a:t>
            </a:r>
            <a:r>
              <a:rPr lang="pl-PL" sz="2800" i="1" dirty="0">
                <a:solidFill>
                  <a:srgbClr val="404040"/>
                </a:solidFill>
                <a:latin typeface="Times New Roman"/>
              </a:rPr>
              <a:t>czy stanowi to wspólno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ść </a:t>
            </a:r>
            <a:r>
              <a:rPr lang="pl-PL" sz="2800" i="1" dirty="0">
                <a:solidFill>
                  <a:srgbClr val="404040"/>
                </a:solidFill>
                <a:latin typeface="Times New Roman"/>
              </a:rPr>
              <a:t>małże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ń</a:t>
            </a:r>
            <a:r>
              <a:rPr lang="pl-PL" sz="2800" i="1" dirty="0">
                <a:solidFill>
                  <a:srgbClr val="404040"/>
                </a:solidFill>
                <a:latin typeface="Times New Roman"/>
              </a:rPr>
              <a:t>sk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ą </a:t>
            </a:r>
            <a:r>
              <a:rPr lang="pl-PL" sz="2800" i="1" dirty="0">
                <a:solidFill>
                  <a:srgbClr val="404040"/>
                </a:solidFill>
                <a:latin typeface="Times New Roman"/>
              </a:rPr>
              <a:t>czy też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pl-PL" sz="2800" i="1" dirty="0">
                <a:solidFill>
                  <a:srgbClr val="404040"/>
                </a:solidFill>
                <a:latin typeface="Times New Roman"/>
              </a:rPr>
              <a:t>maj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ą</a:t>
            </a:r>
            <a:r>
              <a:rPr lang="pl-PL" sz="2800" i="1" dirty="0">
                <a:solidFill>
                  <a:srgbClr val="404040"/>
                </a:solidFill>
                <a:latin typeface="Times New Roman"/>
              </a:rPr>
              <a:t>tek odr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ę</a:t>
            </a:r>
            <a:r>
              <a:rPr lang="pl-PL" sz="2800" i="1" dirty="0">
                <a:solidFill>
                  <a:srgbClr val="404040"/>
                </a:solidFill>
                <a:latin typeface="Times New Roman"/>
              </a:rPr>
              <a:t>bny składaj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ą</a:t>
            </a:r>
            <a:r>
              <a:rPr lang="pl-PL" sz="2800" i="1" dirty="0">
                <a:solidFill>
                  <a:srgbClr val="404040"/>
                </a:solidFill>
                <a:latin typeface="Times New Roman"/>
              </a:rPr>
              <a:t>cego o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ś</a:t>
            </a:r>
            <a:r>
              <a:rPr lang="pl-PL" sz="2800" i="1" dirty="0">
                <a:solidFill>
                  <a:srgbClr val="404040"/>
                </a:solidFill>
                <a:latin typeface="Times New Roman"/>
              </a:rPr>
              <a:t>wiadczenie</a:t>
            </a:r>
            <a:endParaRPr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67640" y="731880"/>
            <a:ext cx="8208720" cy="464148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l-PL" sz="2800">
                <a:solidFill>
                  <a:srgbClr val="404040"/>
                </a:solidFill>
                <a:latin typeface="Times New Roman"/>
              </a:rPr>
              <a:t>Należy zaznaczyć, że posiadane akcje i udziały spółek prawa handlowego powinny być wykazane w odrębnej części oświadczenia (część III i IV).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251640" y="116640"/>
            <a:ext cx="7977600" cy="600912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l-PL" sz="3200" b="1" dirty="0">
                <a:solidFill>
                  <a:srgbClr val="404040"/>
                </a:solidFill>
                <a:latin typeface="Times New Roman"/>
              </a:rPr>
              <a:t>II</a:t>
            </a:r>
            <a:r>
              <a:rPr lang="pl-PL" sz="3200" dirty="0">
                <a:solidFill>
                  <a:srgbClr val="404040"/>
                </a:solidFill>
                <a:latin typeface="Times New Roman"/>
              </a:rPr>
              <a:t>.</a:t>
            </a:r>
            <a:endParaRPr dirty="0"/>
          </a:p>
          <a:p>
            <a:pPr algn="just"/>
            <a:r>
              <a:rPr lang="pl-PL" sz="3200" dirty="0">
                <a:solidFill>
                  <a:srgbClr val="404040"/>
                </a:solidFill>
                <a:latin typeface="Times New Roman"/>
              </a:rPr>
              <a:t>Punkt II oświadczenia majątkowego podzielony został na 4 części: </a:t>
            </a:r>
            <a:endParaRPr dirty="0"/>
          </a:p>
          <a:p>
            <a:pPr algn="just"/>
            <a:r>
              <a:rPr lang="pl-PL" sz="3200" dirty="0">
                <a:solidFill>
                  <a:srgbClr val="404040"/>
                </a:solidFill>
                <a:latin typeface="Times New Roman"/>
              </a:rPr>
              <a:t>poz.1. „Dom”, </a:t>
            </a:r>
            <a:endParaRPr dirty="0"/>
          </a:p>
          <a:p>
            <a:pPr algn="just"/>
            <a:r>
              <a:rPr lang="pl-PL" sz="3200" dirty="0">
                <a:solidFill>
                  <a:srgbClr val="404040"/>
                </a:solidFill>
                <a:latin typeface="Times New Roman"/>
              </a:rPr>
              <a:t>poz.2. „Mieszkanie”, </a:t>
            </a:r>
            <a:endParaRPr dirty="0"/>
          </a:p>
          <a:p>
            <a:pPr algn="just"/>
            <a:r>
              <a:rPr lang="pl-PL" sz="3200" dirty="0">
                <a:solidFill>
                  <a:srgbClr val="404040"/>
                </a:solidFill>
                <a:latin typeface="Times New Roman"/>
              </a:rPr>
              <a:t>poz.3. „Gospodarstwo rolne”, </a:t>
            </a:r>
            <a:endParaRPr dirty="0"/>
          </a:p>
          <a:p>
            <a:pPr algn="just"/>
            <a:r>
              <a:rPr lang="pl-PL" sz="3200" dirty="0">
                <a:solidFill>
                  <a:srgbClr val="404040"/>
                </a:solidFill>
                <a:latin typeface="Times New Roman"/>
              </a:rPr>
              <a:t>poz.4.” Inne nieruchomości”. </a:t>
            </a:r>
            <a:endParaRPr dirty="0"/>
          </a:p>
          <a:p>
            <a:pPr algn="just"/>
            <a:r>
              <a:rPr lang="pl-PL" sz="3200" dirty="0">
                <a:solidFill>
                  <a:srgbClr val="404040"/>
                </a:solidFill>
                <a:latin typeface="Times New Roman"/>
              </a:rPr>
              <a:t>W przypadku każdej części należy podać informacje dotyczące powierzchni, </a:t>
            </a:r>
            <a:r>
              <a:rPr lang="pl-PL" sz="3200" dirty="0" smtClean="0">
                <a:solidFill>
                  <a:srgbClr val="404040"/>
                </a:solidFill>
                <a:latin typeface="Times New Roman"/>
              </a:rPr>
              <a:t>wartości </a:t>
            </a:r>
            <a:br>
              <a:rPr lang="pl-PL" sz="3200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3200" dirty="0" smtClean="0">
                <a:solidFill>
                  <a:srgbClr val="404040"/>
                </a:solidFill>
                <a:latin typeface="Times New Roman"/>
              </a:rPr>
              <a:t>i </a:t>
            </a:r>
            <a:r>
              <a:rPr lang="pl-PL" sz="3200" dirty="0">
                <a:solidFill>
                  <a:srgbClr val="404040"/>
                </a:solidFill>
                <a:latin typeface="Times New Roman"/>
              </a:rPr>
              <a:t>tytułu prawnego. </a:t>
            </a:r>
            <a:endParaRPr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395640" y="692280"/>
            <a:ext cx="8280720" cy="543348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l-PL" sz="3200" dirty="0">
                <a:solidFill>
                  <a:srgbClr val="404040"/>
                </a:solidFill>
                <a:latin typeface="Times New Roman"/>
              </a:rPr>
              <a:t>Powierzchnię nieruchomości podaje się 
na podstawie aktu notarialnego, przydziału lokalu albo na podstawie innych posiadanych
i wiarygodnych dokumentów. Podając powierzchnię całkowitą mieszkania należy uwzględnić również powierzchnię pomieszczeń przynależnych. </a:t>
            </a:r>
            <a:endParaRPr dirty="0"/>
          </a:p>
          <a:p>
            <a:pPr algn="just"/>
            <a:endParaRPr dirty="0"/>
          </a:p>
          <a:p>
            <a:pPr algn="just"/>
            <a:r>
              <a:rPr lang="pl-PL" sz="3200" dirty="0">
                <a:solidFill>
                  <a:srgbClr val="404040"/>
                </a:solidFill>
                <a:latin typeface="Times New Roman"/>
              </a:rPr>
              <a:t>Należy pamiętać o dokładnym podaniu jednostki miary, według której określamy powierzchnię nieruchomości, np. m², a, ha. </a:t>
            </a:r>
            <a:endParaRPr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179640" y="189000"/>
            <a:ext cx="8712720" cy="655272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l-PL" sz="2800" dirty="0">
                <a:solidFill>
                  <a:srgbClr val="404040"/>
                </a:solidFill>
                <a:latin typeface="Times New Roman"/>
              </a:rPr>
              <a:t>Wartości podawane w oświadczeniach powinny być szacunkowymi wartościami rynkowymi. </a:t>
            </a:r>
            <a:endParaRPr dirty="0"/>
          </a:p>
          <a:p>
            <a:pPr algn="just"/>
            <a:endParaRPr dirty="0"/>
          </a:p>
          <a:p>
            <a:pPr algn="just"/>
            <a:r>
              <a:rPr lang="pl-PL" sz="2800" dirty="0">
                <a:solidFill>
                  <a:srgbClr val="404040"/>
                </a:solidFill>
                <a:latin typeface="Times New Roman"/>
              </a:rPr>
              <a:t>Wartość danej nieruchomości wskazuje się na dzień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/>
            </a:r>
            <a:br>
              <a:rPr lang="pl-PL" sz="2800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31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grudnia roku poprzedniego (w przypadku corocznych oświadczeń majątkowych), bądź na dzień zdarzenia uzasadniającego złożenie oświadczenia majątkowego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/>
            </a:r>
            <a:br>
              <a:rPr lang="pl-PL" sz="2800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(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w przypadku pierwszego i ostatniego oświadczenia majątkowego). Nie podaje się ceny nabycia nieruchomości. </a:t>
            </a:r>
            <a:endParaRPr dirty="0"/>
          </a:p>
          <a:p>
            <a:pPr algn="just"/>
            <a:endParaRPr dirty="0"/>
          </a:p>
          <a:p>
            <a:pPr algn="just"/>
            <a:r>
              <a:rPr lang="pl-PL" sz="2800" dirty="0">
                <a:solidFill>
                  <a:srgbClr val="404040"/>
                </a:solidFill>
                <a:latin typeface="Times New Roman"/>
              </a:rPr>
              <a:t>Obowiązek podania wartości nieruchomości występuje tylko w odniesieniu do praw zbywalnych (nie dotyczy np. najmu i dzierżawy). </a:t>
            </a:r>
            <a:endParaRPr dirty="0"/>
          </a:p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274680"/>
            <a:ext cx="8229240" cy="2016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8" name="TextShape 2"/>
          <p:cNvSpPr txBox="1"/>
          <p:nvPr/>
        </p:nvSpPr>
        <p:spPr>
          <a:xfrm>
            <a:off x="457200" y="620640"/>
            <a:ext cx="8229240" cy="55051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pl-PL" sz="2800" dirty="0">
                <a:solidFill>
                  <a:srgbClr val="000000"/>
                </a:solidFill>
                <a:latin typeface="Times New Roman"/>
              </a:rPr>
              <a:t>Tytułem prawnym jest np.: własność, współwłasność, spółdzielcze własnościowe prawo do lokalu, prawo użytkowania wieczystego, najem, dzierżawa, użyczenie, posiadanie samoistne w dobrej lub złej wierze, </a:t>
            </a:r>
            <a:r>
              <a:rPr lang="pl-PL" sz="28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pl-PL" sz="2800" dirty="0" smtClean="0">
                <a:solidFill>
                  <a:srgbClr val="000000"/>
                </a:solidFill>
                <a:latin typeface="Times New Roman"/>
              </a:rPr>
            </a:br>
            <a:r>
              <a:rPr lang="pl-PL" sz="2800" dirty="0" smtClean="0">
                <a:solidFill>
                  <a:srgbClr val="000000"/>
                </a:solidFill>
                <a:latin typeface="Times New Roman"/>
              </a:rPr>
              <a:t>decyzja </a:t>
            </a:r>
            <a:r>
              <a:rPr lang="pl-PL" sz="2800" dirty="0">
                <a:solidFill>
                  <a:srgbClr val="000000"/>
                </a:solidFill>
                <a:latin typeface="Times New Roman"/>
              </a:rPr>
              <a:t>administracyjna o przydziale, nieuregulowany </a:t>
            </a:r>
            <a:r>
              <a:rPr lang="pl-PL" sz="28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pl-PL" sz="2800" dirty="0" smtClean="0">
                <a:solidFill>
                  <a:srgbClr val="000000"/>
                </a:solidFill>
                <a:latin typeface="Times New Roman"/>
              </a:rPr>
            </a:br>
            <a:r>
              <a:rPr lang="pl-PL" sz="2800" dirty="0" smtClean="0">
                <a:solidFill>
                  <a:srgbClr val="000000"/>
                </a:solidFill>
                <a:latin typeface="Times New Roman"/>
              </a:rPr>
              <a:t>stan </a:t>
            </a:r>
            <a:r>
              <a:rPr lang="pl-PL" sz="2800" dirty="0">
                <a:solidFill>
                  <a:srgbClr val="000000"/>
                </a:solidFill>
                <a:latin typeface="Times New Roman"/>
              </a:rPr>
              <a:t>własnościowy </a:t>
            </a:r>
            <a:r>
              <a:rPr lang="pl-PL" sz="2800" dirty="0" smtClean="0">
                <a:solidFill>
                  <a:srgbClr val="000000"/>
                </a:solidFill>
                <a:latin typeface="Times New Roman"/>
              </a:rPr>
              <a:t>nieruchomości (</a:t>
            </a:r>
            <a:r>
              <a:rPr lang="pl-PL" sz="2800" dirty="0">
                <a:solidFill>
                  <a:srgbClr val="000000"/>
                </a:solidFill>
                <a:latin typeface="Times New Roman"/>
              </a:rPr>
              <a:t>np. trwające postępowanie spadkowe).</a:t>
            </a:r>
            <a:endParaRPr dirty="0"/>
          </a:p>
          <a:p>
            <a:pPr algn="just"/>
            <a:endParaRPr dirty="0"/>
          </a:p>
          <a:p>
            <a:pPr algn="just"/>
            <a:r>
              <a:rPr lang="pl-PL" sz="2800" dirty="0">
                <a:solidFill>
                  <a:srgbClr val="000000"/>
                </a:solidFill>
                <a:latin typeface="Times New Roman"/>
              </a:rPr>
              <a:t>Nie jest wskazaniem tytułu prawnego podanie „wspólność małżeńska”, „wspólność majątkowa”, ani podanie numeru aktu notarialnego lub księgi wieczystej.</a:t>
            </a:r>
            <a:endParaRPr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251640" y="188640"/>
            <a:ext cx="8712720" cy="640872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l-PL" sz="2800" dirty="0">
                <a:solidFill>
                  <a:srgbClr val="404040"/>
                </a:solidFill>
                <a:latin typeface="Times New Roman"/>
              </a:rPr>
              <a:t>W przypadku gospodarstwa rolnego należy zwrócić uwagę na konieczność podawania liczby hektarów </a:t>
            </a:r>
            <a:r>
              <a:rPr lang="pl-PL" sz="2800" b="1" dirty="0">
                <a:solidFill>
                  <a:srgbClr val="404040"/>
                </a:solidFill>
                <a:latin typeface="Times New Roman"/>
              </a:rPr>
              <a:t>fizycznych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, 
a nie przeliczeniowych. Ponadto należy wskazać rodzaj zabudowy oraz przychód i dochód osiągnięty z tytułu prowadzenia takiego gospodarstwa (także otrzymane dotacje z Unii Europejskiej) opierając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się na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posiadanych rachunkach i umowach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.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Jeżeli gospodarstwo rolne przyniosło stratę w pozycji dochód należy wpisać „strata”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/>
            </a:r>
            <a:br>
              <a:rPr lang="pl-PL" sz="2800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i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wskazać określoną kwotę.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Określając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rodzaj zabudowy należy wymienić, oprócz budynków, także budowle położone na terenie gospodarstwa (np. budynki gospodarczo - produkcyjne,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wiaty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, itp.).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274680"/>
            <a:ext cx="8229240" cy="1296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457200" y="548640"/>
            <a:ext cx="8243640" cy="61203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pl-PL" sz="2800">
                <a:solidFill>
                  <a:srgbClr val="000000"/>
                </a:solidFill>
                <a:latin typeface="Times New Roman"/>
              </a:rPr>
              <a:t>W przypadku, gdy nie jest prowadzona produkcja rolnicza (nie uzyskano przychodu i nie poniesiono kosztów) w odpowiednich rubrykach wpisuje się zero. Przychodem z dzierżawy gospodarstwa rolnego jest kwota czynszu. Natomiast w sytuacji dzierżawy gospodarstwa rolnego za kwotę stanowiącą równowartość podatku rolnego przychodem rolnika będzie kwota podatku rolnego, pokryta przez dzierżawcę.</a:t>
            </a:r>
            <a:endParaRPr/>
          </a:p>
          <a:p>
            <a:pPr algn="just"/>
            <a:endParaRPr/>
          </a:p>
          <a:p>
            <a:pPr algn="just"/>
            <a:r>
              <a:rPr lang="pl-PL" sz="2800">
                <a:solidFill>
                  <a:srgbClr val="000000"/>
                </a:solidFill>
                <a:latin typeface="Times New Roman"/>
              </a:rPr>
              <a:t>Gospodarstwo rolne:</a:t>
            </a:r>
            <a:endParaRPr/>
          </a:p>
          <a:p>
            <a:pPr algn="just"/>
            <a:r>
              <a:rPr lang="pl-PL" sz="2800">
                <a:solidFill>
                  <a:srgbClr val="000000"/>
                </a:solidFill>
                <a:latin typeface="Times New Roman"/>
              </a:rPr>
              <a:t>rodzaj gospodarstwa: rolne, ogrodnicze, hodowla, inne</a:t>
            </a:r>
            <a:endParaRPr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323640" y="907920"/>
            <a:ext cx="8424720" cy="521784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pl-PL" sz="2400" b="1" dirty="0">
                <a:solidFill>
                  <a:srgbClr val="404040"/>
                </a:solidFill>
                <a:latin typeface="Times New Roman"/>
              </a:rPr>
              <a:t>OŚWIADCZENIE MAJĄTKOWE</a:t>
            </a:r>
            <a:endParaRPr dirty="0"/>
          </a:p>
          <a:p>
            <a:pPr algn="ctr"/>
            <a:r>
              <a:rPr lang="pl-PL" sz="2400" dirty="0">
                <a:solidFill>
                  <a:srgbClr val="404040"/>
                </a:solidFill>
                <a:latin typeface="Times New Roman"/>
              </a:rPr>
              <a:t>…………………………………………………….</a:t>
            </a:r>
            <a:endParaRPr dirty="0"/>
          </a:p>
          <a:p>
            <a:pPr algn="ctr"/>
            <a:r>
              <a:rPr lang="pl-PL" sz="2400" dirty="0">
                <a:solidFill>
                  <a:srgbClr val="404040"/>
                </a:solidFill>
                <a:latin typeface="Times New Roman"/>
              </a:rPr>
              <a:t>(wypełnić kogo dotyczy)</a:t>
            </a:r>
            <a:endParaRPr dirty="0"/>
          </a:p>
          <a:p>
            <a:pPr algn="ctr"/>
            <a:endParaRPr dirty="0"/>
          </a:p>
          <a:p>
            <a:pPr algn="ctr"/>
            <a:r>
              <a:rPr lang="pl-PL" sz="2400" dirty="0">
                <a:solidFill>
                  <a:srgbClr val="404040"/>
                </a:solidFill>
                <a:latin typeface="Times New Roman"/>
              </a:rPr>
              <a:t>………………………….............., dnia …………………….. r.</a:t>
            </a:r>
            <a:endParaRPr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68360" y="731880"/>
            <a:ext cx="8351640" cy="536112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l-PL" sz="2800" dirty="0">
                <a:solidFill>
                  <a:srgbClr val="404040"/>
                </a:solidFill>
                <a:latin typeface="Times New Roman"/>
              </a:rPr>
              <a:t>W poz. „inne nieruchomości” należy wykazać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/>
            </a:r>
            <a:br>
              <a:rPr lang="pl-PL" sz="2800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przede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wszystkim inne nieruchomości niebędące domami, mieszkaniami lub gospodarstwami rolnymi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,</a:t>
            </a:r>
            <a:br>
              <a:rPr lang="pl-PL" sz="2800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np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. działkę, na której stoi dom wymieniony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/>
            </a:r>
            <a:br>
              <a:rPr lang="pl-PL" sz="2800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w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pkt II.1 oświadczenia majątkowego, udział w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gruncie (w tym w drodze dojazdowej),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nieruchomości,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/>
            </a:r>
            <a:br>
              <a:rPr lang="pl-PL" sz="2800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na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których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znajdują się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stawy, grunty leśne i nieużytki, działki rekreacyjne, działki pracownicze,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działki wykorzystywane na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potrzeby działalności gospodarczej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/>
            </a:r>
            <a:br>
              <a:rPr lang="pl-PL" sz="2800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przez współmałżonka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, działki budowlane, garaże, warsztaty, budynki gospodarcze itp. </a:t>
            </a:r>
            <a:endParaRPr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57200" y="274680"/>
            <a:ext cx="8229240" cy="2016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4" name="TextShape 2"/>
          <p:cNvSpPr txBox="1"/>
          <p:nvPr/>
        </p:nvSpPr>
        <p:spPr>
          <a:xfrm>
            <a:off x="107640" y="692640"/>
            <a:ext cx="8928720" cy="54331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pl-PL" sz="2800" b="1">
                <a:solidFill>
                  <a:srgbClr val="000000"/>
                </a:solidFill>
                <a:latin typeface="Times New Roman"/>
              </a:rPr>
              <a:t>PUNKT III i IV – UDZIAŁY I AKCJE W SPÓŁKACH HANDLOWYCH </a:t>
            </a:r>
            <a:endParaRPr/>
          </a:p>
          <a:p>
            <a:pPr algn="just"/>
            <a:r>
              <a:rPr lang="pl-PL" sz="2800">
                <a:solidFill>
                  <a:srgbClr val="000000"/>
                </a:solidFill>
                <a:latin typeface="Times New Roman"/>
              </a:rPr>
              <a:t>W punktach III i IV oświadczenia majątkowego należy ujawnić informacje o posiadanych udziałach i akcjach
w spółkach handlowych podając: </a:t>
            </a:r>
            <a:endParaRPr/>
          </a:p>
          <a:p>
            <a:pPr algn="just"/>
            <a:r>
              <a:rPr lang="pl-PL" sz="2800">
                <a:solidFill>
                  <a:srgbClr val="000000"/>
                </a:solidFill>
                <a:latin typeface="Times New Roman"/>
              </a:rPr>
              <a:t>- liczbę posiadanych udziałów i akcji, </a:t>
            </a:r>
            <a:endParaRPr/>
          </a:p>
          <a:p>
            <a:pPr algn="just"/>
            <a:r>
              <a:rPr lang="pl-PL" sz="2800">
                <a:solidFill>
                  <a:srgbClr val="000000"/>
                </a:solidFill>
                <a:latin typeface="Times New Roman"/>
              </a:rPr>
              <a:t>- nazwę emitenta udziałów i akcji, </a:t>
            </a:r>
            <a:endParaRPr/>
          </a:p>
          <a:p>
            <a:pPr algn="just"/>
            <a:r>
              <a:rPr lang="pl-PL" sz="2800">
                <a:solidFill>
                  <a:srgbClr val="000000"/>
                </a:solidFill>
                <a:latin typeface="Times New Roman"/>
              </a:rPr>
              <a:t>- nazwy spółek, w których udziały lub akcje stanowią pakiet większy niż 10% udziałów, </a:t>
            </a:r>
            <a:endParaRPr/>
          </a:p>
          <a:p>
            <a:pPr algn="just"/>
            <a:r>
              <a:rPr lang="pl-PL" sz="2800">
                <a:solidFill>
                  <a:srgbClr val="000000"/>
                </a:solidFill>
                <a:latin typeface="Times New Roman"/>
              </a:rPr>
              <a:t>- wysokość dochodu osiągniętego z tytułu udziałów
lub akcji. </a:t>
            </a:r>
            <a:endParaRPr/>
          </a:p>
          <a:p>
            <a:pPr algn="just"/>
            <a:endParaRPr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79640" y="260280"/>
            <a:ext cx="8712720" cy="62640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l-PL" sz="2800" dirty="0">
                <a:solidFill>
                  <a:srgbClr val="404040"/>
                </a:solidFill>
                <a:latin typeface="Times New Roman"/>
              </a:rPr>
              <a:t>Dochodem z tytułu posiadania udziałów i akcji są m. in.: </a:t>
            </a:r>
            <a:endParaRPr dirty="0"/>
          </a:p>
          <a:p>
            <a:pPr algn="just"/>
            <a:r>
              <a:rPr lang="pl-PL" sz="2800" dirty="0">
                <a:solidFill>
                  <a:srgbClr val="404040"/>
                </a:solidFill>
                <a:latin typeface="Times New Roman"/>
              </a:rPr>
              <a:t>- dochód z udziału w zyskach osób prawnych – dywidenda, </a:t>
            </a:r>
            <a:endParaRPr dirty="0"/>
          </a:p>
          <a:p>
            <a:pPr algn="just"/>
            <a:r>
              <a:rPr lang="pl-PL" sz="2800" dirty="0">
                <a:solidFill>
                  <a:srgbClr val="404040"/>
                </a:solidFill>
                <a:latin typeface="Times New Roman"/>
              </a:rPr>
              <a:t>- dochód z umorzenia udziałów (akcji), </a:t>
            </a:r>
            <a:endParaRPr dirty="0"/>
          </a:p>
          <a:p>
            <a:pPr algn="just"/>
            <a:r>
              <a:rPr lang="pl-PL" sz="2800" dirty="0">
                <a:solidFill>
                  <a:srgbClr val="404040"/>
                </a:solidFill>
                <a:latin typeface="Times New Roman"/>
              </a:rPr>
              <a:t>- dochód uzyskany z odpłatnego zbycia udziałów (akcji) 
na rzecz spółki w celu ich umorzenia, </a:t>
            </a:r>
            <a:endParaRPr dirty="0"/>
          </a:p>
          <a:p>
            <a:pPr algn="just"/>
            <a:r>
              <a:rPr lang="pl-PL" sz="2800" dirty="0">
                <a:solidFill>
                  <a:srgbClr val="404040"/>
                </a:solidFill>
                <a:latin typeface="Times New Roman"/>
              </a:rPr>
              <a:t>- wartość majątku otrzymanego w związku z likwidacją osoby prawnej, </a:t>
            </a:r>
            <a:endParaRPr dirty="0"/>
          </a:p>
          <a:p>
            <a:pPr algn="just"/>
            <a:r>
              <a:rPr lang="pl-PL" sz="2800" dirty="0">
                <a:solidFill>
                  <a:srgbClr val="404040"/>
                </a:solidFill>
                <a:latin typeface="Times New Roman"/>
              </a:rPr>
              <a:t>- dochód przeznaczony na podwyższenie kapitału zakładowego,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itp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. </a:t>
            </a:r>
            <a:endParaRPr dirty="0"/>
          </a:p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304920" y="457200"/>
            <a:ext cx="8686440" cy="1630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" name="TextShape 2"/>
          <p:cNvSpPr txBox="1"/>
          <p:nvPr/>
        </p:nvSpPr>
        <p:spPr>
          <a:xfrm>
            <a:off x="304920" y="620280"/>
            <a:ext cx="8686440" cy="531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pl-PL" sz="2800" b="1" dirty="0">
                <a:solidFill>
                  <a:srgbClr val="000000"/>
                </a:solidFill>
                <a:latin typeface="Times New Roman"/>
              </a:rPr>
              <a:t>III.</a:t>
            </a:r>
          </a:p>
          <a:p>
            <a:endParaRPr dirty="0" smtClean="0"/>
          </a:p>
          <a:p>
            <a:r>
              <a:rPr lang="pl-PL" sz="2800" dirty="0" smtClean="0">
                <a:solidFill>
                  <a:srgbClr val="000000"/>
                </a:solidFill>
                <a:latin typeface="Times New Roman"/>
              </a:rPr>
              <a:t>Posiadam udziały w spółkach handlowych – należy podać liczbę i emitenta udziałów: </a:t>
            </a:r>
            <a:endParaRPr dirty="0" smtClean="0"/>
          </a:p>
          <a:p>
            <a:pPr algn="just"/>
            <a:r>
              <a:rPr lang="pl-PL" sz="2800" i="1" dirty="0">
                <a:solidFill>
                  <a:srgbClr val="000000"/>
                </a:solidFill>
                <a:latin typeface="Times New Roman"/>
              </a:rPr>
              <a:t>20 udziałów w XYZ spółka z o.o. (poda</a:t>
            </a:r>
            <a:r>
              <a:rPr lang="pl-PL" sz="2800" dirty="0">
                <a:solidFill>
                  <a:srgbClr val="000000"/>
                </a:solidFill>
                <a:latin typeface="Times New Roman"/>
              </a:rPr>
              <a:t>ć </a:t>
            </a:r>
            <a:r>
              <a:rPr lang="pl-PL" sz="2800" i="1" dirty="0">
                <a:solidFill>
                  <a:srgbClr val="000000"/>
                </a:solidFill>
                <a:latin typeface="Times New Roman"/>
              </a:rPr>
              <a:t>siedzib</a:t>
            </a:r>
            <a:r>
              <a:rPr lang="pl-PL" sz="2800" dirty="0">
                <a:solidFill>
                  <a:srgbClr val="000000"/>
                </a:solidFill>
                <a:latin typeface="Times New Roman"/>
              </a:rPr>
              <a:t>ę </a:t>
            </a:r>
            <a:r>
              <a:rPr lang="pl-PL" sz="2800" i="1" dirty="0">
                <a:solidFill>
                  <a:srgbClr val="000000"/>
                </a:solidFill>
                <a:latin typeface="Times New Roman"/>
              </a:rPr>
              <a:t>spółki) </a:t>
            </a:r>
            <a:r>
              <a:rPr lang="pl-PL" sz="2800" i="1" dirty="0" smtClean="0">
                <a:solidFill>
                  <a:srgbClr val="000000"/>
                </a:solidFill>
                <a:latin typeface="Times New Roman"/>
              </a:rPr>
              <a:t>nabyte w </a:t>
            </a:r>
            <a:r>
              <a:rPr lang="pl-PL" sz="2800" i="1" dirty="0">
                <a:solidFill>
                  <a:srgbClr val="000000"/>
                </a:solidFill>
                <a:latin typeface="Times New Roman"/>
              </a:rPr>
              <a:t>roku 2016 </a:t>
            </a:r>
            <a:endParaRPr lang="pl-PL" sz="2800" i="1" dirty="0" smtClean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pl-PL" sz="2800" dirty="0">
                <a:solidFill>
                  <a:srgbClr val="000000"/>
                </a:solidFill>
                <a:latin typeface="Times New Roman"/>
              </a:rPr>
              <a:t>udziały te stanowią pakiet większy niż 10 % udziałów </a:t>
            </a:r>
            <a:r>
              <a:rPr lang="pl-PL" sz="28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pl-PL" sz="2800" dirty="0" smtClean="0">
                <a:solidFill>
                  <a:srgbClr val="000000"/>
                </a:solidFill>
                <a:latin typeface="Times New Roman"/>
              </a:rPr>
            </a:br>
            <a:r>
              <a:rPr lang="pl-PL" sz="2800" dirty="0" smtClean="0">
                <a:solidFill>
                  <a:srgbClr val="000000"/>
                </a:solidFill>
                <a:latin typeface="Times New Roman"/>
              </a:rPr>
              <a:t>w </a:t>
            </a:r>
            <a:r>
              <a:rPr lang="pl-PL" sz="2800" dirty="0">
                <a:solidFill>
                  <a:srgbClr val="000000"/>
                </a:solidFill>
                <a:latin typeface="Times New Roman"/>
              </a:rPr>
              <a:t>spółce</a:t>
            </a:r>
            <a:r>
              <a:rPr lang="pl-PL" sz="2800" dirty="0" smtClean="0">
                <a:solidFill>
                  <a:srgbClr val="000000"/>
                </a:solidFill>
                <a:latin typeface="Times New Roman"/>
              </a:rPr>
              <a:t>: </a:t>
            </a:r>
            <a:r>
              <a:rPr lang="pl-PL" sz="2800" i="1" dirty="0" smtClean="0">
                <a:solidFill>
                  <a:srgbClr val="000000"/>
                </a:solidFill>
                <a:latin typeface="Times New Roman"/>
              </a:rPr>
              <a:t>np. nie</a:t>
            </a:r>
            <a:endParaRPr lang="pl-PL" sz="2800" i="1" dirty="0"/>
          </a:p>
          <a:p>
            <a:pPr algn="just"/>
            <a:r>
              <a:rPr lang="pl-PL" sz="2800" dirty="0" smtClean="0">
                <a:solidFill>
                  <a:srgbClr val="000000"/>
                </a:solidFill>
                <a:latin typeface="Times New Roman"/>
              </a:rPr>
              <a:t>Z tego tytułu osiągnąłem(</a:t>
            </a:r>
            <a:r>
              <a:rPr lang="pl-PL" sz="2800" dirty="0" err="1" smtClean="0">
                <a:solidFill>
                  <a:srgbClr val="000000"/>
                </a:solidFill>
                <a:latin typeface="Times New Roman"/>
              </a:rPr>
              <a:t>ęłam</a:t>
            </a:r>
            <a:r>
              <a:rPr lang="pl-PL" sz="2800" dirty="0" smtClean="0">
                <a:solidFill>
                  <a:srgbClr val="000000"/>
                </a:solidFill>
                <a:latin typeface="Times New Roman"/>
              </a:rPr>
              <a:t>) w roku ubiegłym dochód
w wysokości: </a:t>
            </a:r>
            <a:r>
              <a:rPr lang="pl-PL" sz="2800" i="1" dirty="0" smtClean="0">
                <a:solidFill>
                  <a:srgbClr val="000000"/>
                </a:solidFill>
                <a:latin typeface="Times New Roman"/>
              </a:rPr>
              <a:t>1000 zł</a:t>
            </a:r>
            <a:endParaRPr i="1" dirty="0" smtClean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304920" y="457200"/>
            <a:ext cx="8686440" cy="3070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" name="TextShape 2"/>
          <p:cNvSpPr txBox="1"/>
          <p:nvPr/>
        </p:nvSpPr>
        <p:spPr>
          <a:xfrm>
            <a:off x="304920" y="620640"/>
            <a:ext cx="8686440" cy="5459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pl-PL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  <a:p>
            <a:pPr algn="just"/>
            <a:r>
              <a:rPr lang="pl-PL" sz="3200" dirty="0" smtClean="0">
                <a:solidFill>
                  <a:srgbClr val="000000"/>
                </a:solidFill>
                <a:latin typeface="Times New Roman"/>
              </a:rPr>
              <a:t>Posiadam </a:t>
            </a:r>
            <a:r>
              <a:rPr lang="pl-PL" sz="3200" dirty="0">
                <a:solidFill>
                  <a:srgbClr val="000000"/>
                </a:solidFill>
                <a:latin typeface="Times New Roman"/>
              </a:rPr>
              <a:t>akcje w </a:t>
            </a:r>
            <a:r>
              <a:rPr lang="pl-PL" sz="3200" dirty="0" smtClean="0">
                <a:solidFill>
                  <a:srgbClr val="000000"/>
                </a:solidFill>
                <a:latin typeface="Times New Roman"/>
              </a:rPr>
              <a:t>spółkach </a:t>
            </a:r>
            <a:r>
              <a:rPr lang="pl-PL" sz="3200" dirty="0">
                <a:solidFill>
                  <a:srgbClr val="000000"/>
                </a:solidFill>
                <a:latin typeface="Times New Roman"/>
              </a:rPr>
              <a:t>handlowych – należy podać liczbę i emitenta akcji: </a:t>
            </a:r>
            <a:r>
              <a:rPr lang="pl-PL" sz="3200" i="1" dirty="0">
                <a:solidFill>
                  <a:srgbClr val="000000"/>
                </a:solidFill>
                <a:latin typeface="Times New Roman"/>
              </a:rPr>
              <a:t>np. 80 akcji PPU „NOWAK” (</a:t>
            </a:r>
            <a:r>
              <a:rPr lang="pl-PL" sz="3200" i="1" dirty="0" smtClean="0">
                <a:solidFill>
                  <a:srgbClr val="000000"/>
                </a:solidFill>
                <a:latin typeface="Times New Roman"/>
              </a:rPr>
              <a:t>podać</a:t>
            </a:r>
            <a:r>
              <a:rPr lang="pl-PL" sz="32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pl-PL" sz="3200" i="1" dirty="0" smtClean="0">
                <a:solidFill>
                  <a:srgbClr val="000000"/>
                </a:solidFill>
                <a:latin typeface="Times New Roman"/>
              </a:rPr>
              <a:t>siedzibę) </a:t>
            </a:r>
            <a:r>
              <a:rPr lang="pl-PL" sz="3200" i="1" dirty="0">
                <a:solidFill>
                  <a:srgbClr val="000000"/>
                </a:solidFill>
                <a:latin typeface="Times New Roman"/>
              </a:rPr>
              <a:t>nabyte w roku </a:t>
            </a:r>
            <a:r>
              <a:rPr lang="pl-PL" sz="3200" i="1" dirty="0" smtClean="0">
                <a:solidFill>
                  <a:srgbClr val="000000"/>
                </a:solidFill>
                <a:latin typeface="Times New Roman"/>
              </a:rPr>
              <a:t>2016  </a:t>
            </a:r>
            <a:r>
              <a:rPr lang="pl-PL" sz="3200" dirty="0">
                <a:solidFill>
                  <a:srgbClr val="000000"/>
                </a:solidFill>
                <a:latin typeface="Times New Roman"/>
              </a:rPr>
              <a:t>akcje te stanowią pakiet większy niż 10 % akcji </a:t>
            </a:r>
            <a:r>
              <a:rPr lang="pl-PL" sz="3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pl-PL" sz="3200" dirty="0" smtClean="0">
                <a:solidFill>
                  <a:srgbClr val="000000"/>
                </a:solidFill>
                <a:latin typeface="Times New Roman"/>
              </a:rPr>
            </a:br>
            <a:r>
              <a:rPr lang="pl-PL" sz="3200" dirty="0" smtClean="0">
                <a:solidFill>
                  <a:srgbClr val="000000"/>
                </a:solidFill>
                <a:latin typeface="Times New Roman"/>
              </a:rPr>
              <a:t>w </a:t>
            </a:r>
            <a:r>
              <a:rPr lang="pl-PL" sz="3200" dirty="0">
                <a:solidFill>
                  <a:srgbClr val="000000"/>
                </a:solidFill>
                <a:latin typeface="Times New Roman"/>
              </a:rPr>
              <a:t>spółce: </a:t>
            </a:r>
            <a:r>
              <a:rPr lang="pl-PL" sz="3200" i="1" dirty="0">
                <a:solidFill>
                  <a:srgbClr val="000000"/>
                </a:solidFill>
                <a:latin typeface="Times New Roman"/>
              </a:rPr>
              <a:t>np. tak (18 %) </a:t>
            </a:r>
            <a:endParaRPr lang="pl-PL" sz="3200" i="1" dirty="0" smtClean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pl-PL" sz="3200" dirty="0" smtClean="0">
                <a:solidFill>
                  <a:srgbClr val="000000"/>
                </a:solidFill>
                <a:latin typeface="Times New Roman"/>
              </a:rPr>
              <a:t>Z </a:t>
            </a:r>
            <a:r>
              <a:rPr lang="pl-PL" sz="3200" dirty="0">
                <a:solidFill>
                  <a:srgbClr val="000000"/>
                </a:solidFill>
                <a:latin typeface="Times New Roman"/>
              </a:rPr>
              <a:t>tego tytułu osiągnąłem(</a:t>
            </a:r>
            <a:r>
              <a:rPr lang="pl-PL" sz="3200" dirty="0" err="1">
                <a:solidFill>
                  <a:srgbClr val="000000"/>
                </a:solidFill>
                <a:latin typeface="Times New Roman"/>
              </a:rPr>
              <a:t>ęłam</a:t>
            </a:r>
            <a:r>
              <a:rPr lang="pl-PL" sz="3200" dirty="0">
                <a:solidFill>
                  <a:srgbClr val="000000"/>
                </a:solidFill>
                <a:latin typeface="Times New Roman"/>
              </a:rPr>
              <a:t>) w roku ubiegłym dochód </a:t>
            </a:r>
            <a:r>
              <a:rPr lang="pl-PL" sz="3200" dirty="0" smtClean="0">
                <a:solidFill>
                  <a:srgbClr val="000000"/>
                </a:solidFill>
                <a:latin typeface="Times New Roman"/>
              </a:rPr>
              <a:t>w </a:t>
            </a:r>
            <a:r>
              <a:rPr lang="pl-PL" sz="3200" dirty="0">
                <a:solidFill>
                  <a:srgbClr val="000000"/>
                </a:solidFill>
                <a:latin typeface="Times New Roman"/>
              </a:rPr>
              <a:t>wysokości: np. </a:t>
            </a:r>
            <a:r>
              <a:rPr lang="pl-PL" sz="3200" i="1" dirty="0">
                <a:solidFill>
                  <a:srgbClr val="000000"/>
                </a:solidFill>
                <a:latin typeface="Times New Roman"/>
              </a:rPr>
              <a:t>dochodu nie </a:t>
            </a:r>
            <a:r>
              <a:rPr lang="pl-PL" sz="3200" i="1" dirty="0" smtClean="0">
                <a:solidFill>
                  <a:srgbClr val="000000"/>
                </a:solidFill>
                <a:latin typeface="Times New Roman"/>
              </a:rPr>
              <a:t>osiągnęłam</a:t>
            </a:r>
            <a:endParaRPr lang="pl-PL" sz="3200" dirty="0"/>
          </a:p>
          <a:p>
            <a:endParaRPr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304920" y="457200"/>
            <a:ext cx="8686440" cy="2350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" name="TextShape 2"/>
          <p:cNvSpPr txBox="1"/>
          <p:nvPr/>
        </p:nvSpPr>
        <p:spPr>
          <a:xfrm>
            <a:off x="304920" y="188640"/>
            <a:ext cx="8686440" cy="65523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pl-PL" sz="2800" b="1">
                <a:solidFill>
                  <a:srgbClr val="000000"/>
                </a:solidFill>
                <a:latin typeface="Times New Roman"/>
              </a:rPr>
              <a:t>PUNKT V – NABYCIE MIENIA W DRODZE PRZETARGU </a:t>
            </a:r>
            <a:endParaRPr/>
          </a:p>
          <a:p>
            <a:pPr algn="just"/>
            <a:r>
              <a:rPr lang="pl-PL" sz="2800">
                <a:solidFill>
                  <a:srgbClr val="000000"/>
                </a:solidFill>
                <a:latin typeface="Times New Roman"/>
              </a:rPr>
              <a:t>W punkcie V oświadczenia majątkowego należy podać informację o mieniu nabytym wyłącznie w drodze przetargu od: </a:t>
            </a:r>
            <a:endParaRPr/>
          </a:p>
          <a:p>
            <a:pPr algn="just"/>
            <a:r>
              <a:rPr lang="pl-PL" sz="2800">
                <a:solidFill>
                  <a:srgbClr val="000000"/>
                </a:solidFill>
                <a:latin typeface="Times New Roman"/>
              </a:rPr>
              <a:t>- Skarbu Państwa, </a:t>
            </a:r>
            <a:endParaRPr/>
          </a:p>
          <a:p>
            <a:pPr algn="just"/>
            <a:r>
              <a:rPr lang="pl-PL" sz="2800">
                <a:solidFill>
                  <a:srgbClr val="000000"/>
                </a:solidFill>
                <a:latin typeface="Times New Roman"/>
              </a:rPr>
              <a:t>- innej państwowej osoby prawnej, </a:t>
            </a:r>
            <a:endParaRPr/>
          </a:p>
          <a:p>
            <a:pPr algn="just"/>
            <a:r>
              <a:rPr lang="pl-PL" sz="2800">
                <a:solidFill>
                  <a:srgbClr val="000000"/>
                </a:solidFill>
                <a:latin typeface="Times New Roman"/>
              </a:rPr>
              <a:t>- jednostek samorządu terytorialnego lub ich związków, </a:t>
            </a:r>
            <a:endParaRPr/>
          </a:p>
          <a:p>
            <a:pPr algn="just"/>
            <a:r>
              <a:rPr lang="pl-PL" sz="2800">
                <a:solidFill>
                  <a:srgbClr val="000000"/>
                </a:solidFill>
                <a:latin typeface="Times New Roman"/>
              </a:rPr>
              <a:t>- komunalnej osoby prawnej. </a:t>
            </a:r>
            <a:endParaRPr/>
          </a:p>
          <a:p>
            <a:pPr algn="just"/>
            <a:r>
              <a:rPr lang="pl-PL" sz="2800">
                <a:solidFill>
                  <a:srgbClr val="000000"/>
                </a:solidFill>
                <a:latin typeface="Times New Roman"/>
              </a:rPr>
              <a:t>Należy podać: opis nabytego mienia, datę nabycia 
oraz nazwę podmiotu, od którego nabyto mienie. </a:t>
            </a:r>
            <a:r>
              <a:rPr lang="pl-PL" sz="2400">
                <a:solidFill>
                  <a:srgbClr val="000000"/>
                </a:solidFill>
                <a:latin typeface="Times New Roman"/>
              </a:rPr>
              <a:t>Należy także pamiętać, iż w punkcie tym wykazuje się mienie nabyte
w danym roku, natomiast w latach następnych mienie 
to wykazuje się w punkcie II oświadczenia jako nieruchomości.</a:t>
            </a:r>
            <a:endParaRPr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683568" y="115920"/>
            <a:ext cx="7885512" cy="648144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l-PL" sz="2800" dirty="0">
                <a:solidFill>
                  <a:srgbClr val="404040"/>
                </a:solidFill>
                <a:latin typeface="Times New Roman"/>
              </a:rPr>
              <a:t>Osoba składająca oświadczenie winna ujawnić całe mienie, także nabyte od jednostki samorządowej innej niż ta, w której pełni funkcję. Wskazane w tym punkcie mienie wykazane zostało już lub będzie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wykazane w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innych punktach oświadczenia majątkowego np. nabyta od jednostki samorządu terytorialnego w drodze przetargu działka budowlana winna być wykazana w pkt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II.4 oraz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w pkt V oświadczenia majątkowego.  </a:t>
            </a:r>
            <a:endParaRPr dirty="0"/>
          </a:p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304920" y="457200"/>
            <a:ext cx="8686440" cy="1630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304920" y="836640"/>
            <a:ext cx="8686440" cy="5243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pl-PL" sz="2600" b="1" dirty="0">
                <a:solidFill>
                  <a:srgbClr val="000000"/>
                </a:solidFill>
                <a:latin typeface="Times New Roman"/>
              </a:rPr>
              <a:t>V.</a:t>
            </a:r>
            <a:endParaRPr dirty="0"/>
          </a:p>
          <a:p>
            <a:pPr algn="just"/>
            <a:r>
              <a:rPr lang="pl-PL" sz="2600" dirty="0">
                <a:solidFill>
                  <a:srgbClr val="000000"/>
                </a:solidFill>
                <a:latin typeface="Times New Roman"/>
              </a:rPr>
              <a:t>Nabyłem (</a:t>
            </a:r>
            <a:r>
              <a:rPr lang="pl-PL" sz="2600" dirty="0" err="1">
                <a:solidFill>
                  <a:srgbClr val="000000"/>
                </a:solidFill>
                <a:latin typeface="Times New Roman"/>
              </a:rPr>
              <a:t>am</a:t>
            </a:r>
            <a:r>
              <a:rPr lang="pl-PL" sz="2600" dirty="0">
                <a:solidFill>
                  <a:srgbClr val="000000"/>
                </a:solidFill>
                <a:latin typeface="Times New Roman"/>
              </a:rPr>
              <a:t>) (nabył mój małżonek, z wyłączeniem mienia przynależnego do jego majątku odrębnego)* od Skarbu Państwa, innej państwowej osoby prawnej, jednostek samorządu terytorialnego, ich związków lub od komunalnej </a:t>
            </a:r>
            <a:r>
              <a:rPr lang="pl-PL" sz="2600" dirty="0" smtClean="0">
                <a:solidFill>
                  <a:srgbClr val="000000"/>
                </a:solidFill>
                <a:latin typeface="Times New Roman"/>
              </a:rPr>
              <a:t>osoby prawnej </a:t>
            </a:r>
            <a:r>
              <a:rPr lang="pl-PL" sz="2600" dirty="0">
                <a:solidFill>
                  <a:srgbClr val="000000"/>
                </a:solidFill>
                <a:latin typeface="Times New Roman"/>
              </a:rPr>
              <a:t>następujące mienie, które podlegało zbyciu </a:t>
            </a:r>
            <a:r>
              <a:rPr lang="pl-PL" sz="2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pl-PL" sz="2600" dirty="0" smtClean="0">
                <a:solidFill>
                  <a:srgbClr val="000000"/>
                </a:solidFill>
                <a:latin typeface="Times New Roman"/>
              </a:rPr>
            </a:br>
            <a:r>
              <a:rPr lang="pl-PL" sz="2600" dirty="0" smtClean="0">
                <a:solidFill>
                  <a:srgbClr val="000000"/>
                </a:solidFill>
                <a:latin typeface="Times New Roman"/>
              </a:rPr>
              <a:t>w </a:t>
            </a:r>
            <a:r>
              <a:rPr lang="pl-PL" sz="2600" dirty="0">
                <a:solidFill>
                  <a:srgbClr val="000000"/>
                </a:solidFill>
                <a:latin typeface="Times New Roman"/>
              </a:rPr>
              <a:t>drodze przetargu – należy podać opis mienia i datę nabycia, od kogo: </a:t>
            </a:r>
            <a:r>
              <a:rPr lang="pl-PL" sz="2600" i="1" dirty="0">
                <a:solidFill>
                  <a:srgbClr val="000000"/>
                </a:solidFill>
                <a:latin typeface="Times New Roman"/>
              </a:rPr>
              <a:t>np. dom do rozbiórki na działce o pow. 1.200 m², </a:t>
            </a:r>
            <a:r>
              <a:rPr lang="pl-PL" sz="2600" i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pl-PL" sz="2600" i="1" dirty="0" smtClean="0">
                <a:solidFill>
                  <a:srgbClr val="000000"/>
                </a:solidFill>
                <a:latin typeface="Times New Roman"/>
              </a:rPr>
            </a:br>
            <a:r>
              <a:rPr lang="pl-PL" sz="2600" i="1" dirty="0" smtClean="0">
                <a:solidFill>
                  <a:srgbClr val="000000"/>
                </a:solidFill>
                <a:latin typeface="Times New Roman"/>
              </a:rPr>
              <a:t>w </a:t>
            </a:r>
            <a:r>
              <a:rPr lang="pl-PL" sz="2600" i="1" dirty="0">
                <a:solidFill>
                  <a:srgbClr val="000000"/>
                </a:solidFill>
                <a:latin typeface="Times New Roman"/>
              </a:rPr>
              <a:t>roku </a:t>
            </a:r>
            <a:r>
              <a:rPr lang="pl-PL" sz="2600" i="1" dirty="0" smtClean="0">
                <a:solidFill>
                  <a:srgbClr val="000000"/>
                </a:solidFill>
                <a:latin typeface="Times New Roman"/>
              </a:rPr>
              <a:t>2016 </a:t>
            </a:r>
            <a:r>
              <a:rPr lang="pl-PL" sz="2600" i="1" dirty="0">
                <a:solidFill>
                  <a:srgbClr val="000000"/>
                </a:solidFill>
                <a:latin typeface="Times New Roman"/>
              </a:rPr>
              <a:t>od Urz</a:t>
            </a:r>
            <a:r>
              <a:rPr lang="pl-PL" sz="2600" dirty="0">
                <a:solidFill>
                  <a:srgbClr val="000000"/>
                </a:solidFill>
                <a:latin typeface="Times New Roman"/>
              </a:rPr>
              <a:t>ę</a:t>
            </a:r>
            <a:r>
              <a:rPr lang="pl-PL" sz="2600" i="1" dirty="0">
                <a:solidFill>
                  <a:srgbClr val="000000"/>
                </a:solidFill>
                <a:latin typeface="Times New Roman"/>
              </a:rPr>
              <a:t>du Gminy Oświęcim ** </a:t>
            </a:r>
            <a:endParaRPr lang="pl-PL" sz="2600" i="1" dirty="0" smtClean="0">
              <a:solidFill>
                <a:srgbClr val="000000"/>
              </a:solidFill>
              <a:latin typeface="Times New Roman"/>
            </a:endParaRPr>
          </a:p>
          <a:p>
            <a:endParaRPr dirty="0"/>
          </a:p>
          <a:p>
            <a:r>
              <a:rPr lang="pl-PL" sz="2600" i="1" dirty="0">
                <a:solidFill>
                  <a:srgbClr val="000000"/>
                </a:solidFill>
                <a:latin typeface="Times New Roman"/>
              </a:rPr>
              <a:t>* niepotrzebne skre</a:t>
            </a:r>
            <a:r>
              <a:rPr lang="pl-PL" sz="2600" dirty="0">
                <a:solidFill>
                  <a:srgbClr val="000000"/>
                </a:solidFill>
                <a:latin typeface="Times New Roman"/>
              </a:rPr>
              <a:t>ś</a:t>
            </a:r>
            <a:r>
              <a:rPr lang="pl-PL" sz="2600" i="1" dirty="0">
                <a:solidFill>
                  <a:srgbClr val="000000"/>
                </a:solidFill>
                <a:latin typeface="Times New Roman"/>
              </a:rPr>
              <a:t>li</a:t>
            </a:r>
            <a:r>
              <a:rPr lang="pl-PL" sz="2600" dirty="0">
                <a:solidFill>
                  <a:srgbClr val="000000"/>
                </a:solidFill>
                <a:latin typeface="Times New Roman"/>
              </a:rPr>
              <a:t>ć</a:t>
            </a:r>
            <a:endParaRPr dirty="0"/>
          </a:p>
          <a:p>
            <a:r>
              <a:rPr lang="pl-PL" sz="2600" i="1" dirty="0">
                <a:solidFill>
                  <a:srgbClr val="000000"/>
                </a:solidFill>
                <a:latin typeface="Times New Roman"/>
              </a:rPr>
              <a:t>** w przypadku nieruchomo</a:t>
            </a:r>
            <a:r>
              <a:rPr lang="pl-PL" sz="2600" dirty="0">
                <a:solidFill>
                  <a:srgbClr val="000000"/>
                </a:solidFill>
                <a:latin typeface="Times New Roman"/>
              </a:rPr>
              <a:t>ś</a:t>
            </a:r>
            <a:r>
              <a:rPr lang="pl-PL" sz="2600" i="1" dirty="0">
                <a:solidFill>
                  <a:srgbClr val="000000"/>
                </a:solidFill>
                <a:latin typeface="Times New Roman"/>
              </a:rPr>
              <a:t>ci odnie</a:t>
            </a:r>
            <a:r>
              <a:rPr lang="pl-PL" sz="2600" dirty="0">
                <a:solidFill>
                  <a:srgbClr val="000000"/>
                </a:solidFill>
                <a:latin typeface="Times New Roman"/>
              </a:rPr>
              <a:t>ść </a:t>
            </a:r>
            <a:r>
              <a:rPr lang="pl-PL" sz="2600" i="1" dirty="0">
                <a:solidFill>
                  <a:srgbClr val="000000"/>
                </a:solidFill>
                <a:latin typeface="Times New Roman"/>
              </a:rPr>
              <a:t>do punktu II</a:t>
            </a:r>
            <a:endParaRPr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0" y="115920"/>
            <a:ext cx="8713440" cy="6408360"/>
          </a:xfrm>
          <a:prstGeom prst="rect">
            <a:avLst/>
          </a:prstGeom>
        </p:spPr>
        <p:txBody>
          <a:bodyPr/>
          <a:lstStyle/>
          <a:p>
            <a:r>
              <a:rPr lang="pl-PL" sz="2800" b="1">
                <a:solidFill>
                  <a:srgbClr val="404040"/>
                </a:solidFill>
                <a:latin typeface="Times New Roman"/>
              </a:rPr>
              <a:t>PUNKT VI – DZIAŁALNOŚĆ GOSPODARCZA </a:t>
            </a:r>
            <a:endParaRPr/>
          </a:p>
          <a:p>
            <a:pPr algn="just"/>
            <a:r>
              <a:rPr lang="pl-PL" sz="2800">
                <a:solidFill>
                  <a:srgbClr val="404040"/>
                </a:solidFill>
                <a:latin typeface="Times New Roman"/>
              </a:rPr>
              <a:t>Punkt VI oświadczenia majątkowego dotyczy prowadzenia działalności gospodarczej i zarządzania taką działalnością. </a:t>
            </a:r>
            <a:endParaRPr/>
          </a:p>
          <a:p>
            <a:pPr algn="just"/>
            <a:r>
              <a:rPr lang="pl-PL" sz="2800">
                <a:solidFill>
                  <a:srgbClr val="404040"/>
                </a:solidFill>
                <a:latin typeface="Times New Roman"/>
              </a:rPr>
              <a:t>Należy ujawnić: </a:t>
            </a:r>
            <a:endParaRPr/>
          </a:p>
          <a:p>
            <a:pPr algn="just"/>
            <a:r>
              <a:rPr lang="pl-PL" sz="2800">
                <a:solidFill>
                  <a:srgbClr val="404040"/>
                </a:solidFill>
                <a:latin typeface="Times New Roman"/>
              </a:rPr>
              <a:t>- fakt prowadzenia działalności gospodarczej, </a:t>
            </a:r>
            <a:endParaRPr/>
          </a:p>
          <a:p>
            <a:pPr algn="just"/>
            <a:r>
              <a:rPr lang="pl-PL" sz="2800">
                <a:solidFill>
                  <a:srgbClr val="404040"/>
                </a:solidFill>
                <a:latin typeface="Times New Roman"/>
              </a:rPr>
              <a:t>- fakt zarządzania taką działalnością lub występowania 
w roli przedstawiciela lub pełnomocnika, </a:t>
            </a:r>
            <a:endParaRPr/>
          </a:p>
          <a:p>
            <a:pPr algn="just"/>
            <a:r>
              <a:rPr lang="pl-PL" sz="2800">
                <a:solidFill>
                  <a:srgbClr val="404040"/>
                </a:solidFill>
                <a:latin typeface="Times New Roman"/>
              </a:rPr>
              <a:t>- formę prawną oraz przedmiot prowadzonej działalności gospodarczej, </a:t>
            </a:r>
            <a:endParaRPr/>
          </a:p>
          <a:p>
            <a:pPr algn="just"/>
            <a:r>
              <a:rPr lang="pl-PL" sz="2800">
                <a:solidFill>
                  <a:srgbClr val="404040"/>
                </a:solidFill>
                <a:latin typeface="Times New Roman"/>
              </a:rPr>
              <a:t>- ewentualnych wspólników, </a:t>
            </a:r>
            <a:endParaRPr/>
          </a:p>
          <a:p>
            <a:pPr algn="just"/>
            <a:r>
              <a:rPr lang="pl-PL" sz="2800">
                <a:solidFill>
                  <a:srgbClr val="404040"/>
                </a:solidFill>
                <a:latin typeface="Times New Roman"/>
              </a:rPr>
              <a:t>- przychód i dochód osiągnięty z tytułu prowadzenia działalności gospodarczej,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358920" y="260280"/>
            <a:ext cx="8784720" cy="648144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l-PL" sz="2800" dirty="0">
                <a:solidFill>
                  <a:srgbClr val="404040"/>
                </a:solidFill>
                <a:latin typeface="Times New Roman"/>
              </a:rPr>
              <a:t>- dochód z tytułu zarządzania działalnością gospodarczą (przedstawicielstwa, pełnomocnictwa). </a:t>
            </a:r>
            <a:endParaRPr dirty="0"/>
          </a:p>
          <a:p>
            <a:pPr algn="just"/>
            <a:r>
              <a:rPr lang="pl-PL" sz="2800" dirty="0">
                <a:solidFill>
                  <a:srgbClr val="404040"/>
                </a:solidFill>
                <a:latin typeface="Times New Roman"/>
              </a:rPr>
              <a:t>Przedmiot działalności najlepiej wskazać posługując się oznaczeniami Polskiej Klasyfikacji Działalności. </a:t>
            </a:r>
            <a:endParaRPr dirty="0"/>
          </a:p>
          <a:p>
            <a:pPr algn="just"/>
            <a:r>
              <a:rPr lang="pl-PL" sz="2800" dirty="0">
                <a:solidFill>
                  <a:srgbClr val="404040"/>
                </a:solidFill>
                <a:latin typeface="Times New Roman"/>
              </a:rPr>
              <a:t>Formy prawne działalności gospodarczej to: </a:t>
            </a:r>
            <a:endParaRPr dirty="0"/>
          </a:p>
          <a:p>
            <a:pPr algn="just"/>
            <a:r>
              <a:rPr lang="pl-PL" sz="2800" dirty="0">
                <a:solidFill>
                  <a:srgbClr val="404040"/>
                </a:solidFill>
                <a:latin typeface="Times New Roman"/>
              </a:rPr>
              <a:t>- prowadzenie działalności na podstawie wpisu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/>
            </a:r>
            <a:br>
              <a:rPr lang="pl-PL" sz="2800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do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ewidencji działalności gospodarczej (indywidualna działalność gospodarcza oraz w ramach spółki cywilnej), </a:t>
            </a:r>
            <a:endParaRPr dirty="0"/>
          </a:p>
          <a:p>
            <a:pPr algn="just"/>
            <a:r>
              <a:rPr lang="pl-PL" sz="2800" dirty="0">
                <a:solidFill>
                  <a:srgbClr val="404040"/>
                </a:solidFill>
                <a:latin typeface="Times New Roman"/>
              </a:rPr>
              <a:t>- prowadzenie działalności gospodarczej w ramach jednego z rodzajów spółek osobowych wskazanych w przepisach kodeksu spółek handlowych (spółka jawna, spółka partnerska, spółka komandytowa, spółka komandytowo-akcyjna).</a:t>
            </a:r>
            <a:endParaRPr dirty="0"/>
          </a:p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251640" y="116640"/>
            <a:ext cx="8712720" cy="612036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l-PL" sz="2000" b="1" dirty="0">
                <a:solidFill>
                  <a:srgbClr val="404040"/>
                </a:solidFill>
                <a:latin typeface="Times New Roman"/>
              </a:rPr>
              <a:t>INFORMACJE OGÓLNE</a:t>
            </a:r>
            <a:endParaRPr dirty="0"/>
          </a:p>
          <a:p>
            <a:pPr algn="just"/>
            <a:r>
              <a:rPr lang="pl-PL" sz="2800" dirty="0">
                <a:solidFill>
                  <a:srgbClr val="404040"/>
                </a:solidFill>
                <a:latin typeface="Times New Roman"/>
              </a:rPr>
              <a:t>1. Osoba składająca oświadczenie obowiązana jest 
do zgodnego z prawdą, starannego i zupełnego wypełnienia każdej z rubryk formularza. </a:t>
            </a:r>
            <a:endParaRPr dirty="0"/>
          </a:p>
          <a:p>
            <a:pPr algn="just"/>
            <a:r>
              <a:rPr lang="pl-PL" sz="2800" dirty="0">
                <a:solidFill>
                  <a:srgbClr val="404040"/>
                </a:solidFill>
                <a:latin typeface="Times New Roman"/>
              </a:rPr>
              <a:t>2. Jeżeli poszczególne rubryki nie znajdują w konkretnym przypadku zastosowania, należy wpisać „nie dotyczy”. Nie należy pozostawiać pustych rubryk. </a:t>
            </a:r>
            <a:endParaRPr dirty="0"/>
          </a:p>
          <a:p>
            <a:pPr algn="just"/>
            <a:r>
              <a:rPr lang="pl-PL" sz="2800" dirty="0">
                <a:solidFill>
                  <a:srgbClr val="404040"/>
                </a:solidFill>
                <a:latin typeface="Times New Roman"/>
              </a:rPr>
              <a:t>3. Osoba składająca oświadczenie zobowiązana jest </a:t>
            </a:r>
            <a:r>
              <a:rPr lang="pl-PL" sz="2800" b="1" dirty="0">
                <a:solidFill>
                  <a:srgbClr val="404040"/>
                </a:solidFill>
                <a:latin typeface="Times New Roman"/>
              </a:rPr>
              <a:t>określić przynależność poszczególnych składników majątkowych, dochodów i zobowiązań do majątku odrębnego i majątku objętego małżeńską wspólnotą majątkową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. </a:t>
            </a:r>
            <a:endParaRPr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043608" y="260280"/>
            <a:ext cx="8100032" cy="62640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l-PL" sz="3200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Ujawniamy </a:t>
            </a:r>
            <a:r>
              <a:rPr lang="pl-PL" sz="32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także zawieszoną </a:t>
            </a:r>
            <a:r>
              <a:rPr lang="pl-PL" sz="32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działalność gospodarczą</a:t>
            </a:r>
            <a:r>
              <a:rPr lang="pl-PL" sz="3200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3200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3200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Zarządzanie </a:t>
            </a:r>
            <a:r>
              <a:rPr lang="pl-PL" sz="32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działalnością gospodarczą dotyczy </a:t>
            </a:r>
            <a:r>
              <a:rPr lang="pl-PL" sz="3200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zarządu na </a:t>
            </a:r>
            <a:r>
              <a:rPr lang="pl-PL" sz="32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podstawie: pełnomocnictwa, kontraktu menedżerskiego, prokury </a:t>
            </a:r>
            <a:r>
              <a:rPr lang="pl-PL" sz="3200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lub </a:t>
            </a:r>
            <a:r>
              <a:rPr lang="pl-PL" sz="32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umów </a:t>
            </a:r>
            <a:r>
              <a:rPr lang="pl-PL" sz="3200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sz="32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podobnym charakterze.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304920" y="457200"/>
            <a:ext cx="8686440" cy="2350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TextShape 2"/>
          <p:cNvSpPr txBox="1"/>
          <p:nvPr/>
        </p:nvSpPr>
        <p:spPr>
          <a:xfrm>
            <a:off x="304920" y="764640"/>
            <a:ext cx="8686440" cy="59763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pl-PL" sz="2400" b="1" dirty="0">
                <a:solidFill>
                  <a:srgbClr val="000000"/>
                </a:solidFill>
                <a:latin typeface="Times New Roman"/>
              </a:rPr>
              <a:t>VI.</a:t>
            </a:r>
            <a:endParaRPr dirty="0"/>
          </a:p>
          <a:p>
            <a:pPr algn="just"/>
            <a:r>
              <a:rPr lang="pl-PL" sz="2400" dirty="0" smtClean="0">
                <a:solidFill>
                  <a:srgbClr val="000000"/>
                </a:solidFill>
                <a:latin typeface="Times New Roman"/>
              </a:rPr>
              <a:t>1. Prowadzę </a:t>
            </a:r>
            <a:r>
              <a:rPr lang="pl-PL" sz="2400" dirty="0">
                <a:solidFill>
                  <a:srgbClr val="000000"/>
                </a:solidFill>
                <a:latin typeface="Times New Roman"/>
              </a:rPr>
              <a:t>działalność gospodarczą (należy podać formę </a:t>
            </a:r>
            <a:r>
              <a:rPr lang="pl-PL" sz="24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pl-PL" sz="2400" dirty="0" smtClean="0">
                <a:solidFill>
                  <a:srgbClr val="000000"/>
                </a:solidFill>
                <a:latin typeface="Times New Roman"/>
              </a:rPr>
            </a:br>
            <a:r>
              <a:rPr lang="pl-PL" sz="2400" dirty="0" smtClean="0">
                <a:solidFill>
                  <a:srgbClr val="000000"/>
                </a:solidFill>
                <a:latin typeface="Times New Roman"/>
              </a:rPr>
              <a:t>prawną i </a:t>
            </a:r>
            <a:r>
              <a:rPr lang="pl-PL" sz="2400" dirty="0">
                <a:solidFill>
                  <a:srgbClr val="000000"/>
                </a:solidFill>
                <a:latin typeface="Times New Roman"/>
              </a:rPr>
              <a:t>przedmiot działalności): </a:t>
            </a:r>
            <a:r>
              <a:rPr lang="pl-PL" sz="2400" i="1" dirty="0">
                <a:solidFill>
                  <a:srgbClr val="000000"/>
                </a:solidFill>
                <a:latin typeface="Times New Roman"/>
              </a:rPr>
              <a:t>poda</a:t>
            </a:r>
            <a:r>
              <a:rPr lang="pl-PL" sz="2400" dirty="0">
                <a:solidFill>
                  <a:srgbClr val="000000"/>
                </a:solidFill>
                <a:latin typeface="Times New Roman"/>
              </a:rPr>
              <a:t>ć </a:t>
            </a:r>
            <a:r>
              <a:rPr lang="pl-PL" sz="2400" i="1" dirty="0">
                <a:solidFill>
                  <a:srgbClr val="000000"/>
                </a:solidFill>
                <a:latin typeface="Times New Roman"/>
              </a:rPr>
              <a:t>nazw</a:t>
            </a:r>
            <a:r>
              <a:rPr lang="pl-PL" sz="2400" dirty="0">
                <a:solidFill>
                  <a:srgbClr val="000000"/>
                </a:solidFill>
                <a:latin typeface="Times New Roman"/>
              </a:rPr>
              <a:t>ę </a:t>
            </a:r>
            <a:r>
              <a:rPr lang="pl-PL" sz="2400" i="1" dirty="0" smtClean="0">
                <a:solidFill>
                  <a:srgbClr val="000000"/>
                </a:solidFill>
                <a:latin typeface="Times New Roman"/>
              </a:rPr>
              <a:t>firmy, </a:t>
            </a:r>
            <a:br>
              <a:rPr lang="pl-PL" sz="2400" i="1" dirty="0" smtClean="0">
                <a:solidFill>
                  <a:srgbClr val="000000"/>
                </a:solidFill>
                <a:latin typeface="Times New Roman"/>
              </a:rPr>
            </a:br>
            <a:r>
              <a:rPr lang="pl-PL" sz="2400" i="1" dirty="0" smtClean="0">
                <a:solidFill>
                  <a:srgbClr val="000000"/>
                </a:solidFill>
                <a:latin typeface="Times New Roman"/>
              </a:rPr>
              <a:t>np</a:t>
            </a:r>
            <a:r>
              <a:rPr lang="pl-PL" sz="2400" i="1" dirty="0">
                <a:solidFill>
                  <a:srgbClr val="000000"/>
                </a:solidFill>
                <a:latin typeface="Times New Roman"/>
              </a:rPr>
              <a:t>. </a:t>
            </a:r>
            <a:r>
              <a:rPr lang="pl-PL" sz="2400" dirty="0">
                <a:solidFill>
                  <a:srgbClr val="000000"/>
                </a:solidFill>
                <a:latin typeface="Times New Roman"/>
              </a:rPr>
              <a:t>osobiście </a:t>
            </a:r>
            <a:r>
              <a:rPr lang="pl-PL" sz="2400" dirty="0" smtClean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pl-PL" sz="2400" i="1" dirty="0" smtClean="0">
                <a:solidFill>
                  <a:srgbClr val="000000"/>
                </a:solidFill>
                <a:latin typeface="Times New Roman"/>
              </a:rPr>
              <a:t>usługi</a:t>
            </a:r>
            <a:r>
              <a:rPr lang="pl-PL" dirty="0" smtClean="0"/>
              <a:t> </a:t>
            </a:r>
            <a:r>
              <a:rPr lang="pl-PL" sz="2400" i="1" dirty="0" smtClean="0">
                <a:solidFill>
                  <a:srgbClr val="000000"/>
                </a:solidFill>
                <a:latin typeface="Times New Roman"/>
              </a:rPr>
              <a:t>transportowe; </a:t>
            </a:r>
          </a:p>
          <a:p>
            <a:pPr algn="just"/>
            <a:r>
              <a:rPr lang="pl-PL" sz="2400" i="1" dirty="0" smtClean="0">
                <a:solidFill>
                  <a:srgbClr val="000000"/>
                </a:solidFill>
                <a:latin typeface="Times New Roman"/>
              </a:rPr>
              <a:t>w </a:t>
            </a:r>
            <a:r>
              <a:rPr lang="pl-PL" sz="2400" i="1" dirty="0">
                <a:solidFill>
                  <a:srgbClr val="000000"/>
                </a:solidFill>
                <a:latin typeface="Times New Roman"/>
              </a:rPr>
              <a:t>przypadku prowadzenia kilku form poda</a:t>
            </a:r>
            <a:r>
              <a:rPr lang="pl-PL" sz="2400" dirty="0">
                <a:solidFill>
                  <a:srgbClr val="000000"/>
                </a:solidFill>
                <a:latin typeface="Times New Roman"/>
              </a:rPr>
              <a:t>ć </a:t>
            </a:r>
            <a:r>
              <a:rPr lang="pl-PL" sz="2400" i="1" dirty="0">
                <a:solidFill>
                  <a:srgbClr val="000000"/>
                </a:solidFill>
                <a:latin typeface="Times New Roman"/>
              </a:rPr>
              <a:t>dane odr</a:t>
            </a:r>
            <a:r>
              <a:rPr lang="pl-PL" sz="2400" dirty="0">
                <a:solidFill>
                  <a:srgbClr val="000000"/>
                </a:solidFill>
                <a:latin typeface="Times New Roman"/>
              </a:rPr>
              <a:t>ę</a:t>
            </a:r>
            <a:r>
              <a:rPr lang="pl-PL" sz="2400" i="1" dirty="0">
                <a:solidFill>
                  <a:srgbClr val="000000"/>
                </a:solidFill>
                <a:latin typeface="Times New Roman"/>
              </a:rPr>
              <a:t>bnie dla każdej z tych firm</a:t>
            </a:r>
            <a:endParaRPr dirty="0"/>
          </a:p>
          <a:p>
            <a:pPr algn="just"/>
            <a:r>
              <a:rPr lang="pl-PL" sz="2400" dirty="0" smtClean="0">
                <a:solidFill>
                  <a:srgbClr val="000000"/>
                </a:solidFill>
                <a:latin typeface="Times New Roman"/>
              </a:rPr>
              <a:t>w </a:t>
            </a:r>
            <a:r>
              <a:rPr lang="pl-PL" sz="2400" dirty="0">
                <a:solidFill>
                  <a:srgbClr val="000000"/>
                </a:solidFill>
                <a:latin typeface="Times New Roman"/>
              </a:rPr>
              <a:t>przypadku spółki jawnej podać imiona i nazwiska wspólników</a:t>
            </a:r>
            <a:endParaRPr dirty="0"/>
          </a:p>
          <a:p>
            <a:pPr algn="just"/>
            <a:endParaRPr lang="pl-PL" sz="2400" dirty="0" smtClean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pl-PL" sz="2400" dirty="0" smtClean="0">
                <a:solidFill>
                  <a:srgbClr val="000000"/>
                </a:solidFill>
                <a:latin typeface="Times New Roman"/>
              </a:rPr>
              <a:t>Z </a:t>
            </a:r>
            <a:r>
              <a:rPr lang="pl-PL" sz="2400" dirty="0">
                <a:solidFill>
                  <a:srgbClr val="000000"/>
                </a:solidFill>
                <a:latin typeface="Times New Roman"/>
              </a:rPr>
              <a:t>tego tytułu osiągnąłem(</a:t>
            </a:r>
            <a:r>
              <a:rPr lang="pl-PL" sz="2400" dirty="0" err="1">
                <a:solidFill>
                  <a:srgbClr val="000000"/>
                </a:solidFill>
                <a:latin typeface="Times New Roman"/>
              </a:rPr>
              <a:t>ęłam</a:t>
            </a:r>
            <a:r>
              <a:rPr lang="pl-PL" sz="2400" dirty="0">
                <a:solidFill>
                  <a:srgbClr val="000000"/>
                </a:solidFill>
                <a:latin typeface="Times New Roman"/>
              </a:rPr>
              <a:t>) w roku ubiegłym przychód i dochód</a:t>
            </a:r>
            <a:endParaRPr dirty="0"/>
          </a:p>
          <a:p>
            <a:pPr algn="just"/>
            <a:r>
              <a:rPr lang="pl-PL" sz="2400" dirty="0">
                <a:solidFill>
                  <a:srgbClr val="000000"/>
                </a:solidFill>
                <a:latin typeface="Times New Roman"/>
              </a:rPr>
              <a:t>w wysokości: </a:t>
            </a:r>
            <a:endParaRPr dirty="0"/>
          </a:p>
          <a:p>
            <a:r>
              <a:rPr lang="pl-PL" sz="2400" i="1" dirty="0" smtClean="0">
                <a:solidFill>
                  <a:srgbClr val="000000"/>
                </a:solidFill>
                <a:latin typeface="Times New Roman"/>
              </a:rPr>
              <a:t>…………………………………………., </a:t>
            </a:r>
            <a:br>
              <a:rPr lang="pl-PL" sz="2400" i="1" dirty="0" smtClean="0">
                <a:solidFill>
                  <a:srgbClr val="000000"/>
                </a:solidFill>
                <a:latin typeface="Times New Roman"/>
              </a:rPr>
            </a:br>
            <a:r>
              <a:rPr lang="pl-PL" sz="2400" i="1" dirty="0" smtClean="0">
                <a:solidFill>
                  <a:srgbClr val="000000"/>
                </a:solidFill>
                <a:latin typeface="Times New Roman"/>
              </a:rPr>
              <a:t>w </a:t>
            </a:r>
            <a:r>
              <a:rPr lang="pl-PL" sz="2400" i="1" dirty="0">
                <a:solidFill>
                  <a:srgbClr val="000000"/>
                </a:solidFill>
                <a:latin typeface="Times New Roman"/>
              </a:rPr>
              <a:t>przypadku ryczałtu poda</a:t>
            </a:r>
            <a:r>
              <a:rPr lang="pl-PL" sz="2400" dirty="0">
                <a:solidFill>
                  <a:srgbClr val="000000"/>
                </a:solidFill>
                <a:latin typeface="Times New Roman"/>
              </a:rPr>
              <a:t>ć </a:t>
            </a:r>
            <a:r>
              <a:rPr lang="pl-PL" sz="2400" i="1" dirty="0">
                <a:solidFill>
                  <a:srgbClr val="000000"/>
                </a:solidFill>
                <a:latin typeface="Times New Roman"/>
              </a:rPr>
              <a:t>kwot</a:t>
            </a:r>
            <a:r>
              <a:rPr lang="pl-PL" sz="2400" dirty="0">
                <a:solidFill>
                  <a:srgbClr val="000000"/>
                </a:solidFill>
                <a:latin typeface="Times New Roman"/>
              </a:rPr>
              <a:t>ę </a:t>
            </a:r>
            <a:r>
              <a:rPr lang="pl-PL" sz="2400" i="1" dirty="0">
                <a:solidFill>
                  <a:srgbClr val="000000"/>
                </a:solidFill>
                <a:latin typeface="Times New Roman"/>
              </a:rPr>
              <a:t>przychodu i oszacowa</a:t>
            </a:r>
            <a:r>
              <a:rPr lang="pl-PL" sz="2400" dirty="0">
                <a:solidFill>
                  <a:srgbClr val="000000"/>
                </a:solidFill>
                <a:latin typeface="ContextSensitive"/>
              </a:rPr>
              <a:t>ć </a:t>
            </a:r>
            <a:r>
              <a:rPr lang="pl-PL" sz="2400" i="1" dirty="0">
                <a:solidFill>
                  <a:srgbClr val="000000"/>
                </a:solidFill>
                <a:latin typeface="Times New Roman"/>
              </a:rPr>
              <a:t>dochód, </a:t>
            </a:r>
            <a:r>
              <a:rPr lang="pl-PL" sz="2400" i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pl-PL" sz="2400" i="1" dirty="0" smtClean="0">
                <a:solidFill>
                  <a:srgbClr val="000000"/>
                </a:solidFill>
                <a:latin typeface="Times New Roman"/>
              </a:rPr>
            </a:br>
            <a:r>
              <a:rPr lang="pl-PL" sz="2400" i="1" dirty="0" smtClean="0">
                <a:solidFill>
                  <a:srgbClr val="000000"/>
                </a:solidFill>
                <a:latin typeface="Times New Roman"/>
              </a:rPr>
              <a:t>w </a:t>
            </a:r>
            <a:r>
              <a:rPr lang="pl-PL" sz="2400" i="1" dirty="0">
                <a:solidFill>
                  <a:srgbClr val="000000"/>
                </a:solidFill>
                <a:latin typeface="Times New Roman"/>
              </a:rPr>
              <a:t>przypadku karty podatkowej oszacowa</a:t>
            </a:r>
            <a:r>
              <a:rPr lang="pl-PL" sz="2400" dirty="0">
                <a:solidFill>
                  <a:srgbClr val="000000"/>
                </a:solidFill>
                <a:latin typeface="Times New Roman"/>
              </a:rPr>
              <a:t>ć </a:t>
            </a:r>
            <a:r>
              <a:rPr lang="pl-PL" sz="2400" i="1" dirty="0" smtClean="0">
                <a:solidFill>
                  <a:srgbClr val="000000"/>
                </a:solidFill>
                <a:latin typeface="Times New Roman"/>
              </a:rPr>
              <a:t>przychód i </a:t>
            </a:r>
            <a:r>
              <a:rPr lang="pl-PL" sz="2400" i="1" dirty="0">
                <a:solidFill>
                  <a:srgbClr val="000000"/>
                </a:solidFill>
                <a:latin typeface="Times New Roman"/>
              </a:rPr>
              <a:t>dochód.</a:t>
            </a:r>
            <a:endParaRPr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457200" y="333360"/>
            <a:ext cx="8686440" cy="6190920"/>
          </a:xfrm>
          <a:prstGeom prst="rect">
            <a:avLst/>
          </a:prstGeom>
        </p:spPr>
        <p:txBody>
          <a:bodyPr/>
          <a:lstStyle/>
          <a:p>
            <a:r>
              <a:rPr lang="pl-PL" sz="2400" dirty="0">
                <a:solidFill>
                  <a:srgbClr val="404040"/>
                </a:solidFill>
                <a:latin typeface="Times New Roman"/>
              </a:rPr>
              <a:t>2. Zarządzam działalnością gospodarczą* lub jestem przedstawicielem* pełnomocnikiem* takiej działalności (należy podać formę prawną i przedmiot działalności): </a:t>
            </a:r>
            <a:r>
              <a:rPr lang="pl-PL" sz="2400" i="1" dirty="0">
                <a:solidFill>
                  <a:srgbClr val="404040"/>
                </a:solidFill>
                <a:latin typeface="Times New Roman"/>
              </a:rPr>
              <a:t>poda</a:t>
            </a:r>
            <a:r>
              <a:rPr lang="pl-PL" sz="2400" dirty="0">
                <a:solidFill>
                  <a:srgbClr val="404040"/>
                </a:solidFill>
                <a:latin typeface="Times New Roman"/>
              </a:rPr>
              <a:t>ć </a:t>
            </a:r>
            <a:r>
              <a:rPr lang="pl-PL" sz="2400" i="1" dirty="0" smtClean="0">
                <a:solidFill>
                  <a:srgbClr val="404040"/>
                </a:solidFill>
                <a:latin typeface="Times New Roman"/>
              </a:rPr>
              <a:t>nazwę</a:t>
            </a:r>
            <a:r>
              <a:rPr lang="pl-PL" sz="2400" dirty="0" smtClean="0">
                <a:solidFill>
                  <a:srgbClr val="404040"/>
                </a:solidFill>
                <a:latin typeface="abstract-078p_2.jpg"/>
              </a:rPr>
              <a:t> </a:t>
            </a:r>
            <a:r>
              <a:rPr lang="pl-PL" sz="2400" i="1" dirty="0">
                <a:solidFill>
                  <a:srgbClr val="404040"/>
                </a:solidFill>
                <a:latin typeface="Times New Roman"/>
              </a:rPr>
              <a:t>firmy lub firm; w przypadku kilku firm poda</a:t>
            </a:r>
            <a:r>
              <a:rPr lang="pl-PL" sz="2400" dirty="0">
                <a:solidFill>
                  <a:srgbClr val="404040"/>
                </a:solidFill>
                <a:latin typeface="Times New Roman"/>
              </a:rPr>
              <a:t>ć </a:t>
            </a:r>
            <a:r>
              <a:rPr lang="pl-PL" sz="2400" i="1" dirty="0">
                <a:solidFill>
                  <a:srgbClr val="404040"/>
                </a:solidFill>
                <a:latin typeface="Times New Roman"/>
              </a:rPr>
              <a:t>dane odr</a:t>
            </a:r>
            <a:r>
              <a:rPr lang="pl-PL" sz="2400" dirty="0">
                <a:solidFill>
                  <a:srgbClr val="404040"/>
                </a:solidFill>
                <a:latin typeface="Times New Roman"/>
              </a:rPr>
              <a:t>ę</a:t>
            </a:r>
            <a:r>
              <a:rPr lang="pl-PL" sz="2400" i="1" dirty="0">
                <a:solidFill>
                  <a:srgbClr val="404040"/>
                </a:solidFill>
                <a:latin typeface="Times New Roman"/>
              </a:rPr>
              <a:t>bnie dla każdej 
</a:t>
            </a:r>
            <a:r>
              <a:rPr lang="pl-PL" sz="2400" i="1" dirty="0">
                <a:solidFill>
                  <a:srgbClr val="404040"/>
                </a:solidFill>
                <a:latin typeface="edge-163_3.jpg"/>
              </a:rPr>
              <a:t>z tych firm</a:t>
            </a:r>
            <a:endParaRPr dirty="0"/>
          </a:p>
          <a:p>
            <a:r>
              <a:rPr lang="pl-PL" sz="2400" dirty="0">
                <a:solidFill>
                  <a:srgbClr val="404040"/>
                </a:solidFill>
                <a:latin typeface="Times New Roman"/>
              </a:rPr>
              <a:t>- osobiście ……………. </a:t>
            </a:r>
            <a:r>
              <a:rPr lang="pl-PL" sz="2400" i="1" dirty="0">
                <a:solidFill>
                  <a:srgbClr val="404040"/>
                </a:solidFill>
                <a:latin typeface="Times New Roman"/>
              </a:rPr>
              <a:t>nie</a:t>
            </a:r>
            <a:endParaRPr dirty="0"/>
          </a:p>
          <a:p>
            <a:r>
              <a:rPr lang="pl-PL" sz="2400" dirty="0">
                <a:solidFill>
                  <a:srgbClr val="404040"/>
                </a:solidFill>
                <a:latin typeface="Times New Roman"/>
              </a:rPr>
              <a:t>- wspólnie z innymi osobami </a:t>
            </a:r>
            <a:r>
              <a:rPr lang="pl-PL" sz="2400" i="1" dirty="0">
                <a:solidFill>
                  <a:srgbClr val="404040"/>
                </a:solidFill>
                <a:latin typeface="Times New Roman"/>
              </a:rPr>
              <a:t>jeżeli tak poda</a:t>
            </a:r>
            <a:r>
              <a:rPr lang="pl-PL" sz="2400" dirty="0">
                <a:solidFill>
                  <a:srgbClr val="404040"/>
                </a:solidFill>
                <a:latin typeface="Times New Roman"/>
              </a:rPr>
              <a:t>ć </a:t>
            </a:r>
            <a:r>
              <a:rPr lang="pl-PL" sz="2400" i="1" dirty="0">
                <a:solidFill>
                  <a:srgbClr val="404040"/>
                </a:solidFill>
                <a:latin typeface="Times New Roman"/>
              </a:rPr>
              <a:t>imiona i nazwiska osób</a:t>
            </a:r>
            <a:endParaRPr dirty="0"/>
          </a:p>
          <a:p>
            <a:r>
              <a:rPr lang="pl-PL" sz="2400" dirty="0">
                <a:solidFill>
                  <a:srgbClr val="404040"/>
                </a:solidFill>
                <a:latin typeface="Times New Roman"/>
              </a:rPr>
              <a:t>………………………………………………………………………  Z tego tytułu osiągnąłem(</a:t>
            </a:r>
            <a:r>
              <a:rPr lang="pl-PL" sz="2400" dirty="0" err="1">
                <a:solidFill>
                  <a:srgbClr val="404040"/>
                </a:solidFill>
                <a:latin typeface="Times New Roman"/>
              </a:rPr>
              <a:t>ęłam</a:t>
            </a:r>
            <a:r>
              <a:rPr lang="pl-PL" sz="2400" dirty="0">
                <a:solidFill>
                  <a:srgbClr val="404040"/>
                </a:solidFill>
                <a:latin typeface="Times New Roman"/>
              </a:rPr>
              <a:t>) w roku ubiegłym dochód
w wysokości:</a:t>
            </a:r>
            <a:endParaRPr dirty="0"/>
          </a:p>
          <a:p>
            <a:r>
              <a:rPr lang="pl-PL" sz="2400" dirty="0" smtClean="0">
                <a:solidFill>
                  <a:srgbClr val="404040"/>
                </a:solidFill>
                <a:latin typeface="Times New Roman"/>
              </a:rPr>
              <a:t>…………………………………………………………………</a:t>
            </a:r>
            <a:endParaRPr lang="pl-PL" dirty="0" smtClean="0"/>
          </a:p>
          <a:p>
            <a:endParaRPr lang="pl-PL" sz="2400" dirty="0">
              <a:solidFill>
                <a:srgbClr val="404040"/>
              </a:solidFill>
              <a:latin typeface="Times New Roman"/>
            </a:endParaRPr>
          </a:p>
          <a:p>
            <a:r>
              <a:rPr lang="pl-PL" sz="2400" dirty="0" smtClean="0">
                <a:solidFill>
                  <a:srgbClr val="404040"/>
                </a:solidFill>
                <a:latin typeface="Times New Roman"/>
              </a:rPr>
              <a:t>* </a:t>
            </a:r>
            <a:r>
              <a:rPr lang="pl-PL" sz="2400" dirty="0">
                <a:solidFill>
                  <a:srgbClr val="404040"/>
                </a:solidFill>
                <a:latin typeface="Times New Roman"/>
              </a:rPr>
              <a:t>niewłaściwe skreślić</a:t>
            </a:r>
            <a:endParaRPr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971600" y="116640"/>
            <a:ext cx="7992760" cy="65520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l-PL" sz="2800" b="1" dirty="0">
                <a:solidFill>
                  <a:srgbClr val="404040"/>
                </a:solidFill>
                <a:latin typeface="Times New Roman"/>
              </a:rPr>
              <a:t>PUNKT VII – UDZIAŁY I AKCJE </a:t>
            </a:r>
            <a:r>
              <a:rPr lang="pl-PL" sz="2800" b="1" dirty="0" smtClean="0">
                <a:solidFill>
                  <a:srgbClr val="404040"/>
                </a:solidFill>
                <a:latin typeface="Times New Roman"/>
              </a:rPr>
              <a:t/>
            </a:r>
            <a:br>
              <a:rPr lang="pl-PL" sz="2800" b="1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800" b="1" dirty="0" smtClean="0">
                <a:solidFill>
                  <a:srgbClr val="404040"/>
                </a:solidFill>
                <a:latin typeface="Times New Roman"/>
              </a:rPr>
              <a:t>W </a:t>
            </a:r>
            <a:r>
              <a:rPr lang="pl-PL" sz="2800" b="1" dirty="0">
                <a:solidFill>
                  <a:srgbClr val="404040"/>
                </a:solidFill>
                <a:latin typeface="Times New Roman"/>
              </a:rPr>
              <a:t>SPÓŁKACH HANDLOWYCH </a:t>
            </a:r>
            <a:endParaRPr dirty="0"/>
          </a:p>
          <a:p>
            <a:pPr algn="just"/>
            <a:r>
              <a:rPr lang="pl-PL" sz="2800" dirty="0">
                <a:solidFill>
                  <a:srgbClr val="404040"/>
                </a:solidFill>
                <a:latin typeface="Times New Roman"/>
              </a:rPr>
              <a:t>Punkt VII oświadczenia majątkowego dotyczy udziału 
we władzach spółek handlowych, spółdzielni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/>
            </a:r>
            <a:br>
              <a:rPr lang="pl-PL" sz="2800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(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poza spółdzielniami mieszkaniowymi) i fundacji prowadzących działalność gospodarczą. </a:t>
            </a:r>
            <a:endParaRPr dirty="0"/>
          </a:p>
          <a:p>
            <a:pPr algn="just"/>
            <a:r>
              <a:rPr lang="pl-PL" sz="2800" dirty="0">
                <a:solidFill>
                  <a:srgbClr val="404040"/>
                </a:solidFill>
                <a:latin typeface="Times New Roman"/>
              </a:rPr>
              <a:t>Należy ujawnić: </a:t>
            </a:r>
            <a:endParaRPr dirty="0"/>
          </a:p>
          <a:p>
            <a:pPr algn="just"/>
            <a:r>
              <a:rPr lang="pl-PL" sz="2800" dirty="0">
                <a:solidFill>
                  <a:srgbClr val="404040"/>
                </a:solidFill>
                <a:latin typeface="Times New Roman"/>
              </a:rPr>
              <a:t>- fakt uczestnictwa we władzach statutowych wymienionych wyżej instytucji (wskazać nazwę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/>
            </a:r>
            <a:br>
              <a:rPr lang="pl-PL" sz="2800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i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siedzibę), </a:t>
            </a:r>
            <a:endParaRPr dirty="0"/>
          </a:p>
          <a:p>
            <a:pPr algn="just"/>
            <a:r>
              <a:rPr lang="pl-PL" sz="2800" dirty="0">
                <a:solidFill>
                  <a:srgbClr val="404040"/>
                </a:solidFill>
                <a:latin typeface="Times New Roman"/>
              </a:rPr>
              <a:t>- datę objęcia funkcji, </a:t>
            </a:r>
            <a:endParaRPr dirty="0"/>
          </a:p>
          <a:p>
            <a:pPr algn="just"/>
            <a:r>
              <a:rPr lang="pl-PL" sz="2800" dirty="0">
                <a:solidFill>
                  <a:srgbClr val="404040"/>
                </a:solidFill>
                <a:latin typeface="Times New Roman"/>
              </a:rPr>
              <a:t>- dochód osiągnięty z tego tytułu. </a:t>
            </a:r>
            <a:endParaRPr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304920" y="457200"/>
            <a:ext cx="8686440" cy="1630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7" name="TextShape 2"/>
          <p:cNvSpPr txBox="1"/>
          <p:nvPr/>
        </p:nvSpPr>
        <p:spPr>
          <a:xfrm>
            <a:off x="304920" y="692640"/>
            <a:ext cx="8686440" cy="5387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pl-PL" sz="2400" b="1">
                <a:solidFill>
                  <a:srgbClr val="000000"/>
                </a:solidFill>
                <a:latin typeface="Times New Roman"/>
              </a:rPr>
              <a:t>VII.</a:t>
            </a:r>
            <a:endParaRPr/>
          </a:p>
          <a:p>
            <a:r>
              <a:rPr lang="pl-PL" sz="2400">
                <a:solidFill>
                  <a:srgbClr val="000000"/>
                </a:solidFill>
                <a:latin typeface="Times New Roman"/>
              </a:rPr>
              <a:t>W spółkach handlowych (nazwa, siedziba spółki): ……………………………………………………………………..</a:t>
            </a:r>
            <a:endParaRPr/>
          </a:p>
          <a:p>
            <a:r>
              <a:rPr lang="pl-PL" sz="2400">
                <a:solidFill>
                  <a:srgbClr val="000000"/>
                </a:solidFill>
                <a:latin typeface="Times New Roman"/>
              </a:rPr>
              <a:t>- jestem członkiem zarządu (od kiedy): ……………………………………………………………………..</a:t>
            </a:r>
            <a:endParaRPr/>
          </a:p>
          <a:p>
            <a:r>
              <a:rPr lang="pl-PL" sz="2400">
                <a:solidFill>
                  <a:srgbClr val="000000"/>
                </a:solidFill>
                <a:latin typeface="Times New Roman"/>
              </a:rPr>
              <a:t>- jestem członkiem rady nadzorczej (od kiedy): ………………………………….…………………………………</a:t>
            </a:r>
            <a:endParaRPr/>
          </a:p>
          <a:p>
            <a:r>
              <a:rPr lang="pl-PL" sz="2400">
                <a:solidFill>
                  <a:srgbClr val="000000"/>
                </a:solidFill>
                <a:latin typeface="Times New Roman"/>
              </a:rPr>
              <a:t>- jestem członkiem komisji rewizyjnej (od kiedy): ……………………………………………………………………</a:t>
            </a:r>
            <a:endParaRPr/>
          </a:p>
          <a:p>
            <a:r>
              <a:rPr lang="pl-PL" sz="2400">
                <a:solidFill>
                  <a:srgbClr val="000000"/>
                </a:solidFill>
                <a:latin typeface="Times New Roman"/>
              </a:rPr>
              <a:t>Z tego tytułu osiągnąłem(ęłam) w roku ubiegłym dochód 
w wysokości:</a:t>
            </a:r>
            <a:endParaRPr/>
          </a:p>
          <a:p>
            <a:r>
              <a:rPr lang="pl-PL" sz="2400">
                <a:solidFill>
                  <a:srgbClr val="000000"/>
                </a:solidFill>
                <a:latin typeface="Times New Roman"/>
              </a:rPr>
              <a:t>………………………………………………………………………</a:t>
            </a:r>
            <a:endParaRPr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304920" y="457200"/>
            <a:ext cx="8686440" cy="1630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1" name="TextShape 2"/>
          <p:cNvSpPr txBox="1"/>
          <p:nvPr/>
        </p:nvSpPr>
        <p:spPr>
          <a:xfrm>
            <a:off x="304920" y="1124640"/>
            <a:ext cx="8686440" cy="54003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pl-PL" sz="2800">
                <a:solidFill>
                  <a:srgbClr val="000000"/>
                </a:solidFill>
                <a:latin typeface="Times New Roman"/>
              </a:rPr>
              <a:t>W spółdzielniach:</a:t>
            </a:r>
            <a:endParaRPr/>
          </a:p>
          <a:p>
            <a:r>
              <a:rPr lang="pl-PL" sz="2800">
                <a:solidFill>
                  <a:srgbClr val="000000"/>
                </a:solidFill>
                <a:latin typeface="Times New Roman"/>
              </a:rPr>
              <a:t>- jestem członkiem zarządu (od kiedy): ……………………………………………………………</a:t>
            </a:r>
            <a:endParaRPr/>
          </a:p>
          <a:p>
            <a:r>
              <a:rPr lang="pl-PL" sz="2800">
                <a:solidFill>
                  <a:srgbClr val="000000"/>
                </a:solidFill>
                <a:latin typeface="Times New Roman"/>
              </a:rPr>
              <a:t>- jestem członkiem rady nadzorczej* (od kiedy): ………………………………….…………………………</a:t>
            </a:r>
            <a:endParaRPr/>
          </a:p>
          <a:p>
            <a:r>
              <a:rPr lang="pl-PL" sz="2800">
                <a:solidFill>
                  <a:srgbClr val="000000"/>
                </a:solidFill>
                <a:latin typeface="Times New Roman"/>
              </a:rPr>
              <a:t>- jestem członkiem komisji rewizyjnej (od kiedy): …………………………………………………………</a:t>
            </a:r>
            <a:endParaRPr/>
          </a:p>
          <a:p>
            <a:r>
              <a:rPr lang="pl-PL" sz="2800">
                <a:solidFill>
                  <a:srgbClr val="000000"/>
                </a:solidFill>
                <a:latin typeface="Times New Roman"/>
              </a:rPr>
              <a:t>Z tego tytułu osiągnąłem(ęłam) w roku ubiegłym dochód 
w wysokości:</a:t>
            </a:r>
            <a:endParaRPr/>
          </a:p>
          <a:p>
            <a:r>
              <a:rPr lang="pl-PL" sz="2800">
                <a:solidFill>
                  <a:srgbClr val="000000"/>
                </a:solidFill>
                <a:latin typeface="Times New Roman"/>
              </a:rPr>
              <a:t>…………………………………………………………</a:t>
            </a:r>
            <a:endParaRPr/>
          </a:p>
          <a:p>
            <a:r>
              <a:rPr lang="pl-PL" sz="2800">
                <a:solidFill>
                  <a:srgbClr val="000000"/>
                </a:solidFill>
                <a:latin typeface="Times New Roman"/>
              </a:rPr>
              <a:t>* </a:t>
            </a:r>
            <a:r>
              <a:rPr lang="pl-PL" sz="2400">
                <a:solidFill>
                  <a:srgbClr val="000000"/>
                </a:solidFill>
                <a:latin typeface="Times New Roman"/>
              </a:rPr>
              <a:t>Nie dotyczy rad nadzorczych spółdzielni mieszkaniowych.</a:t>
            </a:r>
            <a:endParaRPr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304920" y="457200"/>
            <a:ext cx="8686440" cy="2350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3" name="TextShape 2"/>
          <p:cNvSpPr txBox="1"/>
          <p:nvPr/>
        </p:nvSpPr>
        <p:spPr>
          <a:xfrm>
            <a:off x="304920" y="1196640"/>
            <a:ext cx="8686440" cy="53283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pl-PL" sz="2800">
                <a:solidFill>
                  <a:srgbClr val="000000"/>
                </a:solidFill>
                <a:latin typeface="Times New Roman"/>
              </a:rPr>
              <a:t>W fundacjach prowadzących działalność gospodarczą:</a:t>
            </a:r>
            <a:endParaRPr/>
          </a:p>
          <a:p>
            <a:r>
              <a:rPr lang="pl-PL" sz="2800">
                <a:solidFill>
                  <a:srgbClr val="000000"/>
                </a:solidFill>
                <a:latin typeface="Times New Roman"/>
              </a:rPr>
              <a:t>- jestem członkiem zarządu (od kiedy): ………………………………………………………………</a:t>
            </a:r>
            <a:endParaRPr/>
          </a:p>
          <a:p>
            <a:r>
              <a:rPr lang="pl-PL" sz="2800">
                <a:solidFill>
                  <a:srgbClr val="000000"/>
                </a:solidFill>
                <a:latin typeface="Times New Roman"/>
              </a:rPr>
              <a:t>- jestem członkiem rady nadzorczej (od kiedy): ………………………………….…………………….……</a:t>
            </a:r>
            <a:endParaRPr/>
          </a:p>
          <a:p>
            <a:r>
              <a:rPr lang="pl-PL" sz="2800">
                <a:solidFill>
                  <a:srgbClr val="000000"/>
                </a:solidFill>
                <a:latin typeface="Times New Roman"/>
              </a:rPr>
              <a:t>- jestem członkiem komisji rewizyjnej (od kiedy): ………………………………………………………………</a:t>
            </a:r>
            <a:endParaRPr/>
          </a:p>
          <a:p>
            <a:r>
              <a:rPr lang="pl-PL" sz="2800">
                <a:solidFill>
                  <a:srgbClr val="000000"/>
                </a:solidFill>
                <a:latin typeface="Times New Roman"/>
              </a:rPr>
              <a:t>Z tego tytułu osiągnąłem(ęłam) w roku ubiegłym dochód 
w wysokości:</a:t>
            </a:r>
            <a:endParaRPr/>
          </a:p>
          <a:p>
            <a:r>
              <a:rPr lang="pl-PL" sz="2800">
                <a:solidFill>
                  <a:srgbClr val="000000"/>
                </a:solidFill>
                <a:latin typeface="Times New Roman"/>
              </a:rPr>
              <a:t>………………………………………………………………</a:t>
            </a:r>
            <a:endParaRPr/>
          </a:p>
          <a:p>
            <a:endParaRPr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0" y="189000"/>
            <a:ext cx="8927640" cy="647964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l-PL" sz="2600" b="1" dirty="0">
                <a:solidFill>
                  <a:srgbClr val="404040"/>
                </a:solidFill>
                <a:latin typeface="Times New Roman"/>
              </a:rPr>
              <a:t>PUNKT VIII – INNE DOCHODY </a:t>
            </a:r>
            <a:endParaRPr dirty="0"/>
          </a:p>
          <a:p>
            <a:pPr algn="just">
              <a:lnSpc>
                <a:spcPct val="120000"/>
              </a:lnSpc>
            </a:pPr>
            <a:r>
              <a:rPr lang="pl-PL" sz="3100" dirty="0">
                <a:solidFill>
                  <a:srgbClr val="404040"/>
                </a:solidFill>
                <a:latin typeface="Times New Roman"/>
              </a:rPr>
              <a:t>Punkt ten nakazuje ujawnienie wszelkich dochodów </a:t>
            </a:r>
            <a:r>
              <a:rPr lang="pl-PL" sz="3100" dirty="0" smtClean="0">
                <a:solidFill>
                  <a:srgbClr val="404040"/>
                </a:solidFill>
                <a:latin typeface="Times New Roman"/>
              </a:rPr>
              <a:t>osiąganych z </a:t>
            </a:r>
            <a:r>
              <a:rPr lang="pl-PL" sz="3100" dirty="0">
                <a:solidFill>
                  <a:srgbClr val="404040"/>
                </a:solidFill>
                <a:latin typeface="Times New Roman"/>
              </a:rPr>
              <a:t>tytułu zatrudnienia lub innej działalności zarobkowej lub </a:t>
            </a:r>
            <a:r>
              <a:rPr lang="pl-PL" sz="3100" dirty="0" smtClean="0">
                <a:solidFill>
                  <a:srgbClr val="404040"/>
                </a:solidFill>
                <a:latin typeface="Times New Roman"/>
              </a:rPr>
              <a:t>zajęć,</a:t>
            </a:r>
            <a:r>
              <a:rPr lang="pl-PL" sz="3100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pl-PL" sz="3100" dirty="0" smtClean="0">
                <a:solidFill>
                  <a:srgbClr val="404040"/>
                </a:solidFill>
                <a:latin typeface="Times New Roman"/>
              </a:rPr>
              <a:t>z </a:t>
            </a:r>
            <a:r>
              <a:rPr lang="pl-PL" sz="3100" dirty="0">
                <a:solidFill>
                  <a:srgbClr val="404040"/>
                </a:solidFill>
                <a:latin typeface="Times New Roman"/>
              </a:rPr>
              <a:t>podaniem kwot uzyskanych </a:t>
            </a:r>
            <a:r>
              <a:rPr lang="pl-PL" sz="3100" dirty="0" smtClean="0">
                <a:solidFill>
                  <a:srgbClr val="404040"/>
                </a:solidFill>
                <a:latin typeface="Times New Roman"/>
              </a:rPr>
              <a:t/>
            </a:r>
            <a:br>
              <a:rPr lang="pl-PL" sz="3100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3100" dirty="0" smtClean="0">
                <a:solidFill>
                  <a:srgbClr val="404040"/>
                </a:solidFill>
                <a:latin typeface="Times New Roman"/>
              </a:rPr>
              <a:t>z </a:t>
            </a:r>
            <a:r>
              <a:rPr lang="pl-PL" sz="3100" dirty="0">
                <a:solidFill>
                  <a:srgbClr val="404040"/>
                </a:solidFill>
                <a:latin typeface="Times New Roman"/>
              </a:rPr>
              <a:t>każdego tytułu, o ile dochody </a:t>
            </a:r>
            <a:r>
              <a:rPr lang="pl-PL" sz="3100" dirty="0" smtClean="0">
                <a:solidFill>
                  <a:srgbClr val="404040"/>
                </a:solidFill>
                <a:latin typeface="Times New Roman"/>
              </a:rPr>
              <a:t>te </a:t>
            </a:r>
            <a:r>
              <a:rPr lang="pl-PL" sz="3100" dirty="0">
                <a:solidFill>
                  <a:srgbClr val="404040"/>
                </a:solidFill>
                <a:latin typeface="Times New Roman"/>
              </a:rPr>
              <a:t>nie zostały wykazane w żadnym innym punkcie oświadczenia. Należy tu wykazać zarówno dochody ujęte </a:t>
            </a:r>
            <a:r>
              <a:rPr lang="pl-PL" sz="3100" dirty="0" smtClean="0">
                <a:solidFill>
                  <a:srgbClr val="404040"/>
                </a:solidFill>
                <a:latin typeface="Times New Roman"/>
              </a:rPr>
              <a:t/>
            </a:r>
            <a:br>
              <a:rPr lang="pl-PL" sz="3100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3100" dirty="0" smtClean="0">
                <a:solidFill>
                  <a:srgbClr val="404040"/>
                </a:solidFill>
                <a:latin typeface="Times New Roman"/>
              </a:rPr>
              <a:t>w </a:t>
            </a:r>
            <a:r>
              <a:rPr lang="pl-PL" sz="3100" dirty="0">
                <a:solidFill>
                  <a:srgbClr val="404040"/>
                </a:solidFill>
                <a:latin typeface="Times New Roman"/>
              </a:rPr>
              <a:t>zeznaniach rocznych jak również w innych dokumentach w zakresie podatku od czynności cywilnoprawnych, spadków lub darowizn. Ujawnieniu podlega zarówno dochód opodatkowany, </a:t>
            </a:r>
            <a:r>
              <a:rPr lang="pl-PL" sz="3200" dirty="0">
                <a:solidFill>
                  <a:srgbClr val="404040"/>
                </a:solidFill>
                <a:latin typeface="Times New Roman"/>
              </a:rPr>
              <a:t>jak również wolny od podatku. 
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7"/>
            <a:ext cx="7498080" cy="418059"/>
          </a:xfrm>
        </p:spPr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Punkt VIII – cd.</a:t>
            </a:r>
            <a:endParaRPr lang="pl-PL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692696"/>
            <a:ext cx="7962088" cy="5184576"/>
          </a:xfrm>
        </p:spPr>
        <p:txBody>
          <a:bodyPr>
            <a:normAutofit/>
          </a:bodyPr>
          <a:lstStyle/>
          <a:p>
            <a:pPr marL="82296" indent="0" algn="just">
              <a:lnSpc>
                <a:spcPct val="120000"/>
              </a:lnSpc>
              <a:buNone/>
            </a:pPr>
            <a:r>
              <a:rPr lang="pl-PL" sz="2800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punkcie tym należy wykazać dochód (przychód </a:t>
            </a:r>
            <a:r>
              <a:rPr lang="pl-PL" sz="2800" i="1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minus</a:t>
            </a:r>
            <a:r>
              <a:rPr lang="pl-PL" sz="2800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koszty uzyskania przychodu) uzyskany </a:t>
            </a:r>
            <a:br>
              <a:rPr lang="pl-PL" sz="2800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poszczególnych tytułów, m .in.: </a:t>
            </a:r>
          </a:p>
          <a:p>
            <a:pPr marL="82296" indent="0" algn="just">
              <a:lnSpc>
                <a:spcPct val="120000"/>
              </a:lnSpc>
              <a:buNone/>
            </a:pP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ClrTx/>
              <a:buSzPct val="130000"/>
              <a:buFont typeface="Wingdings" panose="05000000000000000000" pitchFamily="2" charset="2"/>
              <a:buChar char="v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 stosunku pracy (także dodatkowe świadczenia jak: nagrody jubileuszowe, uznaniowe, itp.);</a:t>
            </a:r>
          </a:p>
          <a:p>
            <a:pPr algn="just">
              <a:lnSpc>
                <a:spcPct val="120000"/>
              </a:lnSpc>
              <a:buClrTx/>
              <a:buSzPct val="130000"/>
              <a:buFont typeface="Wingdings" panose="05000000000000000000" pitchFamily="2" charset="2"/>
              <a:buChar char="v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umowy zlecenia, o dzieło;</a:t>
            </a:r>
          </a:p>
          <a:p>
            <a:pPr algn="just">
              <a:lnSpc>
                <a:spcPct val="120000"/>
              </a:lnSpc>
              <a:buClrTx/>
              <a:buSzPct val="130000"/>
              <a:buFont typeface="Wingdings" panose="05000000000000000000" pitchFamily="2" charset="2"/>
              <a:buChar char="v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praw majątkowych, w tym z praw autorskich;</a:t>
            </a:r>
          </a:p>
          <a:p>
            <a:pPr marL="82296" indent="0" algn="just">
              <a:lnSpc>
                <a:spcPct val="120000"/>
              </a:lnSpc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376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899592" y="260280"/>
            <a:ext cx="8244048" cy="633708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50000"/>
              </a:lnSpc>
              <a:buSzPct val="130000"/>
              <a:buFont typeface="Wingdings" charset="2"/>
              <a:buChar char=""/>
            </a:pPr>
            <a:r>
              <a:rPr lang="pl-PL" sz="2400" dirty="0">
                <a:solidFill>
                  <a:srgbClr val="404040"/>
                </a:solidFill>
                <a:latin typeface="Times New Roman"/>
              </a:rPr>
              <a:t>z najmu i dzierżawy;</a:t>
            </a:r>
            <a:endParaRPr dirty="0"/>
          </a:p>
          <a:p>
            <a:pPr algn="just">
              <a:lnSpc>
                <a:spcPct val="150000"/>
              </a:lnSpc>
              <a:buSzPct val="130000"/>
              <a:buFont typeface="Wingdings" charset="2"/>
              <a:buChar char=""/>
            </a:pPr>
            <a:r>
              <a:rPr lang="pl-PL" sz="2400" dirty="0" smtClean="0">
                <a:solidFill>
                  <a:srgbClr val="404040"/>
                </a:solidFill>
                <a:latin typeface="Times New Roman"/>
              </a:rPr>
              <a:t>diety </a:t>
            </a:r>
            <a:r>
              <a:rPr lang="pl-PL" sz="2400" dirty="0">
                <a:solidFill>
                  <a:srgbClr val="404040"/>
                </a:solidFill>
                <a:latin typeface="Times New Roman"/>
              </a:rPr>
              <a:t>z tytułu pełnienia obowiązków </a:t>
            </a:r>
            <a:r>
              <a:rPr lang="pl-PL" sz="2400" dirty="0" smtClean="0">
                <a:solidFill>
                  <a:srgbClr val="404040"/>
                </a:solidFill>
                <a:latin typeface="Times New Roman"/>
              </a:rPr>
              <a:t>społecznych </a:t>
            </a:r>
            <a:br>
              <a:rPr lang="pl-PL" sz="2400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400" dirty="0" smtClean="0">
                <a:solidFill>
                  <a:srgbClr val="404040"/>
                </a:solidFill>
                <a:latin typeface="Times New Roman"/>
              </a:rPr>
              <a:t>i </a:t>
            </a:r>
            <a:r>
              <a:rPr lang="pl-PL" sz="2400" dirty="0">
                <a:solidFill>
                  <a:srgbClr val="404040"/>
                </a:solidFill>
                <a:latin typeface="Times New Roman"/>
              </a:rPr>
              <a:t>obywatelskich, </a:t>
            </a:r>
            <a:endParaRPr dirty="0"/>
          </a:p>
          <a:p>
            <a:pPr algn="just">
              <a:lnSpc>
                <a:spcPct val="150000"/>
              </a:lnSpc>
              <a:buSzPct val="130000"/>
              <a:buFont typeface="Wingdings" charset="2"/>
              <a:buChar char=""/>
            </a:pPr>
            <a:r>
              <a:rPr lang="pl-PL" sz="2400" dirty="0">
                <a:solidFill>
                  <a:srgbClr val="404040"/>
                </a:solidFill>
                <a:latin typeface="Times New Roman"/>
              </a:rPr>
              <a:t>jednorazowe świadczenia, np.: odszkodowania, wygrane;</a:t>
            </a:r>
            <a:endParaRPr dirty="0"/>
          </a:p>
          <a:p>
            <a:pPr algn="just">
              <a:lnSpc>
                <a:spcPct val="150000"/>
              </a:lnSpc>
              <a:buSzPct val="130000"/>
              <a:buFont typeface="Wingdings" charset="2"/>
              <a:buChar char=""/>
            </a:pPr>
            <a:r>
              <a:rPr lang="pl-PL" sz="2400" dirty="0">
                <a:solidFill>
                  <a:srgbClr val="404040"/>
                </a:solidFill>
                <a:latin typeface="Times New Roman"/>
              </a:rPr>
              <a:t>odpłatne zbycie nieruchomości lub mienia ruchomego;</a:t>
            </a:r>
            <a:endParaRPr dirty="0"/>
          </a:p>
          <a:p>
            <a:pPr algn="just">
              <a:lnSpc>
                <a:spcPct val="150000"/>
              </a:lnSpc>
              <a:buSzPct val="130000"/>
              <a:buFont typeface="Wingdings" charset="2"/>
              <a:buChar char=""/>
            </a:pPr>
            <a:r>
              <a:rPr lang="pl-PL" sz="2400" dirty="0">
                <a:solidFill>
                  <a:srgbClr val="404040"/>
                </a:solidFill>
                <a:latin typeface="Times New Roman"/>
              </a:rPr>
              <a:t>darowizn i spadków</a:t>
            </a:r>
            <a:r>
              <a:rPr lang="pl-PL" sz="2400" dirty="0" smtClean="0">
                <a:solidFill>
                  <a:srgbClr val="404040"/>
                </a:solidFill>
                <a:latin typeface="Times New Roman"/>
              </a:rPr>
              <a:t>.</a:t>
            </a:r>
          </a:p>
          <a:p>
            <a:pPr algn="just">
              <a:buSzPct val="130000"/>
            </a:pPr>
            <a:endParaRPr dirty="0"/>
          </a:p>
          <a:p>
            <a:pPr algn="just"/>
            <a:r>
              <a:rPr lang="pl-PL" sz="2400" dirty="0">
                <a:solidFill>
                  <a:srgbClr val="404040"/>
                </a:solidFill>
                <a:latin typeface="Times New Roman"/>
              </a:rPr>
              <a:t>Nie podajemy miesięcznej kwoty dochodu, ale łączny dochód </a:t>
            </a:r>
            <a:r>
              <a:rPr lang="pl-PL" sz="2400" dirty="0" smtClean="0">
                <a:solidFill>
                  <a:srgbClr val="404040"/>
                </a:solidFill>
                <a:latin typeface="Times New Roman"/>
              </a:rPr>
              <a:t/>
            </a:r>
            <a:br>
              <a:rPr lang="pl-PL" sz="2400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400" dirty="0" smtClean="0">
                <a:solidFill>
                  <a:srgbClr val="404040"/>
                </a:solidFill>
                <a:latin typeface="Times New Roman"/>
              </a:rPr>
              <a:t>za </a:t>
            </a:r>
            <a:r>
              <a:rPr lang="pl-PL" sz="2400" dirty="0">
                <a:solidFill>
                  <a:srgbClr val="404040"/>
                </a:solidFill>
                <a:latin typeface="Times New Roman"/>
              </a:rPr>
              <a:t>cały okres za jaki składane jest oświadczenie. </a:t>
            </a:r>
            <a:endParaRPr lang="pl-PL" sz="2400" dirty="0" smtClean="0">
              <a:solidFill>
                <a:srgbClr val="404040"/>
              </a:solidFill>
              <a:latin typeface="Times New Roman"/>
            </a:endParaRPr>
          </a:p>
          <a:p>
            <a:pPr algn="just"/>
            <a:endParaRPr lang="pl-PL" sz="2400" dirty="0">
              <a:solidFill>
                <a:srgbClr val="404040"/>
              </a:solidFill>
              <a:latin typeface="Times New Roman"/>
            </a:endParaRPr>
          </a:p>
          <a:p>
            <a:pPr algn="just"/>
            <a:r>
              <a:rPr lang="pl-PL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Jeśli z zeznania podatkowego wynika, że osoba uzyskała dochód </a:t>
            </a:r>
            <a:r>
              <a:rPr lang="pl-PL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kilku źródeł np. ze stosunku pracy i z najmu, należy wówczas </a:t>
            </a:r>
            <a:r>
              <a:rPr lang="pl-PL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oświadczeniu majątkowym wykazać dochody </a:t>
            </a:r>
            <a:r>
              <a:rPr lang="pl-PL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każdego źródła odrębnie</a:t>
            </a:r>
            <a:r>
              <a:rPr lang="pl-PL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251640" y="188640"/>
            <a:ext cx="8640720" cy="640836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4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. Oświadczenie o stanie majątkowym dotyczy majątku
w kraju i za granicą.</a:t>
            </a:r>
            <a:endParaRPr dirty="0"/>
          </a:p>
          <a:p>
            <a:pPr algn="just"/>
            <a:r>
              <a:rPr lang="pl-PL" sz="2800" dirty="0">
                <a:solidFill>
                  <a:srgbClr val="404040"/>
                </a:solidFill>
                <a:latin typeface="Times New Roman"/>
              </a:rPr>
              <a:t>5. Oświadczenie o stanie majątkowym obejmuje również wierzytelności pieniężne.</a:t>
            </a:r>
            <a:endParaRPr dirty="0"/>
          </a:p>
          <a:p>
            <a:pPr algn="just"/>
            <a:r>
              <a:rPr lang="pl-PL" sz="2800" dirty="0">
                <a:solidFill>
                  <a:srgbClr val="404040"/>
                </a:solidFill>
                <a:latin typeface="Times New Roman"/>
              </a:rPr>
              <a:t>6. W części A oświadczenia zawarte są informacje jawne,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w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części B zaś informacje niejawne dotyczące adresu zamieszkania składającego oświadczenia oraz miejsca położenia nieruchomości.</a:t>
            </a:r>
            <a:endParaRPr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827584" y="189000"/>
            <a:ext cx="8064776" cy="633528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l-PL" sz="2800" b="1" dirty="0">
                <a:solidFill>
                  <a:srgbClr val="404040"/>
                </a:solidFill>
                <a:latin typeface="Times New Roman"/>
              </a:rPr>
              <a:t>VIII.</a:t>
            </a:r>
            <a:endParaRPr dirty="0"/>
          </a:p>
          <a:p>
            <a:pPr algn="just"/>
            <a:r>
              <a:rPr lang="pl-PL" sz="2800" dirty="0">
                <a:solidFill>
                  <a:srgbClr val="404040"/>
                </a:solidFill>
                <a:latin typeface="Times New Roman"/>
              </a:rPr>
              <a:t>Inne dochody osiągane z tytułu zatrudnienia lub innej działalności zarobkowej lub zajęć, z podaniem kwot uzyskiwanych z każdego tytułu:*</a:t>
            </a:r>
            <a:endParaRPr dirty="0"/>
          </a:p>
          <a:p>
            <a:pPr algn="just"/>
            <a:r>
              <a:rPr lang="pl-PL" sz="2800" i="1" dirty="0">
                <a:solidFill>
                  <a:srgbClr val="404040"/>
                </a:solidFill>
                <a:latin typeface="Times New Roman"/>
              </a:rPr>
              <a:t>należy wykaza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ć </a:t>
            </a:r>
            <a:r>
              <a:rPr lang="pl-PL" sz="2800" i="1" dirty="0">
                <a:solidFill>
                  <a:srgbClr val="404040"/>
                </a:solidFill>
                <a:latin typeface="Times New Roman"/>
              </a:rPr>
              <a:t>wszystkie dochody w tym również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/>
            </a:r>
            <a:br>
              <a:rPr lang="pl-PL" sz="2800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800" i="1" dirty="0" smtClean="0">
                <a:solidFill>
                  <a:srgbClr val="404040"/>
                </a:solidFill>
                <a:latin typeface="Times New Roman"/>
              </a:rPr>
              <a:t>z </a:t>
            </a:r>
            <a:r>
              <a:rPr lang="pl-PL" sz="2800" i="1" dirty="0">
                <a:solidFill>
                  <a:srgbClr val="404040"/>
                </a:solidFill>
                <a:latin typeface="Times New Roman"/>
              </a:rPr>
              <a:t>wynagrodzenia, </a:t>
            </a:r>
            <a:r>
              <a:rPr lang="pl-PL" sz="2800" i="1" dirty="0" smtClean="0">
                <a:solidFill>
                  <a:srgbClr val="404040"/>
                </a:solidFill>
                <a:latin typeface="Times New Roman"/>
              </a:rPr>
              <a:t>a </a:t>
            </a:r>
            <a:r>
              <a:rPr lang="pl-PL" sz="2800" i="1" dirty="0">
                <a:solidFill>
                  <a:srgbClr val="404040"/>
                </a:solidFill>
                <a:latin typeface="Times New Roman"/>
              </a:rPr>
              <a:t>także z innych tytułów </a:t>
            </a:r>
            <a:r>
              <a:rPr lang="pl-PL" sz="2800" i="1" dirty="0" smtClean="0">
                <a:solidFill>
                  <a:srgbClr val="404040"/>
                </a:solidFill>
                <a:latin typeface="Times New Roman"/>
              </a:rPr>
              <a:t>np</a:t>
            </a:r>
            <a:r>
              <a:rPr lang="pl-PL" sz="2800" i="1" dirty="0">
                <a:solidFill>
                  <a:srgbClr val="404040"/>
                </a:solidFill>
                <a:latin typeface="Times New Roman"/>
              </a:rPr>
              <a:t>. najmu, dzierżawy, a także nie podlegające opodatkowaniu lub w kwocie wolnej od opodatkowania</a:t>
            </a:r>
            <a:r>
              <a:rPr lang="pl-PL" sz="2800" i="1" dirty="0" smtClean="0">
                <a:solidFill>
                  <a:srgbClr val="404040"/>
                </a:solidFill>
                <a:latin typeface="Times New Roman"/>
              </a:rPr>
              <a:t>, poza </a:t>
            </a:r>
            <a:r>
              <a:rPr lang="pl-PL" sz="2800" i="1" dirty="0">
                <a:solidFill>
                  <a:srgbClr val="404040"/>
                </a:solidFill>
                <a:latin typeface="Times New Roman"/>
              </a:rPr>
              <a:t>dochodami wykazanymi we wcze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ś</a:t>
            </a:r>
            <a:r>
              <a:rPr lang="pl-PL" sz="2800" i="1" dirty="0">
                <a:solidFill>
                  <a:srgbClr val="404040"/>
                </a:solidFill>
                <a:latin typeface="Times New Roman"/>
              </a:rPr>
              <a:t>niejszych punktach tego o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ś</a:t>
            </a:r>
            <a:r>
              <a:rPr lang="pl-PL" sz="2800" i="1" dirty="0">
                <a:solidFill>
                  <a:srgbClr val="404040"/>
                </a:solidFill>
                <a:latin typeface="Times New Roman"/>
              </a:rPr>
              <a:t>wiadczenia</a:t>
            </a:r>
            <a:r>
              <a:rPr lang="pl-PL" sz="2800" i="1" dirty="0" smtClean="0">
                <a:solidFill>
                  <a:srgbClr val="404040"/>
                </a:solidFill>
                <a:latin typeface="Times New Roman"/>
              </a:rPr>
              <a:t>.</a:t>
            </a:r>
          </a:p>
          <a:p>
            <a:pPr algn="just"/>
            <a:endParaRPr dirty="0"/>
          </a:p>
          <a:p>
            <a:pPr algn="just"/>
            <a:r>
              <a:rPr lang="pl-PL" sz="2800" i="1" dirty="0">
                <a:solidFill>
                  <a:srgbClr val="404040"/>
                </a:solidFill>
                <a:latin typeface="Times New Roman"/>
              </a:rPr>
              <a:t>* zgodnie z art. 24 h ust. 1 pkt 2 ustawy </a:t>
            </a:r>
            <a:r>
              <a:rPr lang="pl-PL" sz="2800" i="1" dirty="0" smtClean="0">
                <a:solidFill>
                  <a:srgbClr val="404040"/>
                </a:solidFill>
                <a:latin typeface="Times New Roman"/>
              </a:rPr>
              <a:t>o samorządzie gminnym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899592" y="115920"/>
            <a:ext cx="7992768" cy="6481440"/>
          </a:xfrm>
          <a:prstGeom prst="rect">
            <a:avLst/>
          </a:prstGeom>
        </p:spPr>
        <p:txBody>
          <a:bodyPr/>
          <a:lstStyle/>
          <a:p>
            <a:r>
              <a:rPr lang="pl-PL" sz="2800" b="1" dirty="0">
                <a:solidFill>
                  <a:srgbClr val="404040"/>
                </a:solidFill>
                <a:latin typeface="Times New Roman"/>
              </a:rPr>
              <a:t>PUNKT IX – MIENIE RUCHOME </a:t>
            </a:r>
            <a:endParaRPr dirty="0"/>
          </a:p>
          <a:p>
            <a:pPr algn="just"/>
            <a:r>
              <a:rPr lang="pl-PL" sz="2800" dirty="0">
                <a:solidFill>
                  <a:srgbClr val="404040"/>
                </a:solidFill>
                <a:latin typeface="Times New Roman"/>
              </a:rPr>
              <a:t>Punkt IX oświadczenia majątkowego dotyczy składników mienia ruchomego o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wartości </a:t>
            </a:r>
            <a:br>
              <a:rPr lang="pl-PL" sz="2800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w dn. 31 grudnia (lub w innym dniu, według stanu </a:t>
            </a:r>
            <a:br>
              <a:rPr lang="pl-PL" sz="2800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na który składane jest oświadczenie majątkowe)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powyżej 10.000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złotych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(lub równowartości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/>
            </a:r>
            <a:br>
              <a:rPr lang="pl-PL" sz="2800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3.000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euro). </a:t>
            </a:r>
            <a:endParaRPr lang="pl-PL" sz="2800" dirty="0" smtClean="0">
              <a:solidFill>
                <a:srgbClr val="404040"/>
              </a:solidFill>
              <a:latin typeface="Times New Roman"/>
            </a:endParaRPr>
          </a:p>
          <a:p>
            <a:pPr algn="just"/>
            <a:endParaRPr lang="pl-PL" sz="2800" dirty="0">
              <a:solidFill>
                <a:srgbClr val="404040"/>
              </a:solidFill>
              <a:latin typeface="Times New Roman"/>
            </a:endParaRPr>
          </a:p>
          <a:p>
            <a:pPr algn="just"/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Wykazaniu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podlega tylko rodzaj mienia, nie ma obowiązku deklarowania jego wartości. W przypadku pojazdów mechanicznych należy podać markę, model i rok produkcji.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304920" y="457200"/>
            <a:ext cx="8686440" cy="1630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1" name="TextShape 2"/>
          <p:cNvSpPr txBox="1"/>
          <p:nvPr/>
        </p:nvSpPr>
        <p:spPr>
          <a:xfrm>
            <a:off x="899592" y="692640"/>
            <a:ext cx="8091768" cy="58323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pl-PL" sz="2600" dirty="0">
                <a:solidFill>
                  <a:srgbClr val="000000"/>
                </a:solidFill>
                <a:latin typeface="Times New Roman"/>
              </a:rPr>
              <a:t>Do składników mienia ruchomego należy zaliczyć </a:t>
            </a:r>
            <a:r>
              <a:rPr lang="pl-PL" sz="2600" b="1" dirty="0">
                <a:solidFill>
                  <a:srgbClr val="000000"/>
                </a:solidFill>
                <a:latin typeface="Times New Roman"/>
              </a:rPr>
              <a:t>m.in.</a:t>
            </a:r>
            <a:r>
              <a:rPr lang="pl-PL" sz="2600" dirty="0">
                <a:solidFill>
                  <a:srgbClr val="000000"/>
                </a:solidFill>
                <a:latin typeface="Times New Roman"/>
              </a:rPr>
              <a:t> </a:t>
            </a:r>
            <a:endParaRPr dirty="0"/>
          </a:p>
          <a:p>
            <a:pPr algn="just">
              <a:lnSpc>
                <a:spcPct val="150000"/>
              </a:lnSpc>
              <a:buFont typeface="Wingdings" charset="2"/>
              <a:buChar char=""/>
            </a:pPr>
            <a:r>
              <a:rPr lang="pl-PL" sz="2600" dirty="0">
                <a:solidFill>
                  <a:srgbClr val="000000"/>
                </a:solidFill>
                <a:latin typeface="Times New Roman"/>
              </a:rPr>
              <a:t>  samochody,</a:t>
            </a:r>
            <a:endParaRPr dirty="0"/>
          </a:p>
          <a:p>
            <a:pPr algn="just">
              <a:lnSpc>
                <a:spcPct val="150000"/>
              </a:lnSpc>
              <a:buFont typeface="Wingdings" charset="2"/>
              <a:buChar char=""/>
            </a:pPr>
            <a:r>
              <a:rPr lang="pl-PL" sz="2600" dirty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pl-PL" sz="2600" dirty="0" smtClean="0">
                <a:solidFill>
                  <a:srgbClr val="000000"/>
                </a:solidFill>
                <a:latin typeface="Times New Roman"/>
              </a:rPr>
              <a:t>motocykle</a:t>
            </a:r>
            <a:r>
              <a:rPr lang="pl-PL" sz="2600" dirty="0">
                <a:solidFill>
                  <a:srgbClr val="000000"/>
                </a:solidFill>
                <a:latin typeface="Times New Roman"/>
              </a:rPr>
              <a:t>,</a:t>
            </a:r>
            <a:endParaRPr dirty="0"/>
          </a:p>
          <a:p>
            <a:pPr algn="just">
              <a:lnSpc>
                <a:spcPct val="150000"/>
              </a:lnSpc>
              <a:buFont typeface="Wingdings" charset="2"/>
              <a:buChar char=""/>
            </a:pPr>
            <a:r>
              <a:rPr lang="pl-PL" sz="2600" dirty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pl-PL" sz="2600" dirty="0" smtClean="0">
                <a:solidFill>
                  <a:srgbClr val="000000"/>
                </a:solidFill>
                <a:latin typeface="Times New Roman"/>
              </a:rPr>
              <a:t>maszyny </a:t>
            </a:r>
            <a:r>
              <a:rPr lang="pl-PL" sz="2600" dirty="0">
                <a:solidFill>
                  <a:srgbClr val="000000"/>
                </a:solidFill>
                <a:latin typeface="Times New Roman"/>
              </a:rPr>
              <a:t>rolnicze,</a:t>
            </a:r>
            <a:endParaRPr dirty="0"/>
          </a:p>
          <a:p>
            <a:pPr algn="just">
              <a:lnSpc>
                <a:spcPct val="150000"/>
              </a:lnSpc>
              <a:buFont typeface="Wingdings" charset="2"/>
              <a:buChar char=""/>
            </a:pPr>
            <a:r>
              <a:rPr lang="pl-PL" sz="2600" dirty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pl-PL" sz="2600" dirty="0" smtClean="0">
                <a:solidFill>
                  <a:srgbClr val="000000"/>
                </a:solidFill>
                <a:latin typeface="Times New Roman"/>
              </a:rPr>
              <a:t>sprzęt </a:t>
            </a:r>
            <a:r>
              <a:rPr lang="pl-PL" sz="2600" dirty="0" err="1">
                <a:solidFill>
                  <a:srgbClr val="000000"/>
                </a:solidFill>
                <a:latin typeface="Times New Roman"/>
              </a:rPr>
              <a:t>rtv</a:t>
            </a:r>
            <a:r>
              <a:rPr lang="pl-PL" sz="2600" dirty="0">
                <a:solidFill>
                  <a:srgbClr val="000000"/>
                </a:solidFill>
                <a:latin typeface="Times New Roman"/>
              </a:rPr>
              <a:t> i </a:t>
            </a:r>
            <a:r>
              <a:rPr lang="pl-PL" sz="2600" dirty="0" err="1">
                <a:solidFill>
                  <a:srgbClr val="000000"/>
                </a:solidFill>
                <a:latin typeface="Times New Roman"/>
              </a:rPr>
              <a:t>agd</a:t>
            </a:r>
            <a:r>
              <a:rPr lang="pl-PL" sz="2600" dirty="0">
                <a:solidFill>
                  <a:srgbClr val="000000"/>
                </a:solidFill>
                <a:latin typeface="Times New Roman"/>
              </a:rPr>
              <a:t>, </a:t>
            </a:r>
            <a:endParaRPr dirty="0"/>
          </a:p>
          <a:p>
            <a:pPr algn="just">
              <a:lnSpc>
                <a:spcPct val="150000"/>
              </a:lnSpc>
              <a:buFont typeface="Wingdings" charset="2"/>
              <a:buChar char=""/>
            </a:pPr>
            <a:r>
              <a:rPr lang="pl-PL" sz="2600" dirty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pl-PL" sz="2600" dirty="0" smtClean="0">
                <a:solidFill>
                  <a:srgbClr val="000000"/>
                </a:solidFill>
                <a:latin typeface="Times New Roman"/>
              </a:rPr>
              <a:t>sprzęt </a:t>
            </a:r>
            <a:r>
              <a:rPr lang="pl-PL" sz="2600" dirty="0">
                <a:solidFill>
                  <a:srgbClr val="000000"/>
                </a:solidFill>
                <a:latin typeface="Times New Roman"/>
              </a:rPr>
              <a:t>pływający</a:t>
            </a:r>
            <a:r>
              <a:rPr lang="pl-PL" sz="2600" dirty="0" smtClean="0">
                <a:solidFill>
                  <a:srgbClr val="000000"/>
                </a:solidFill>
                <a:latin typeface="Times New Roman"/>
              </a:rPr>
              <a:t>,</a:t>
            </a:r>
          </a:p>
          <a:p>
            <a:pPr algn="just">
              <a:lnSpc>
                <a:spcPct val="150000"/>
              </a:lnSpc>
              <a:buFont typeface="Wingdings" charset="2"/>
              <a:buChar char=""/>
            </a:pPr>
            <a:r>
              <a:rPr lang="pl-PL" sz="2600" dirty="0" smtClean="0">
                <a:solidFill>
                  <a:srgbClr val="000000"/>
                </a:solidFill>
                <a:latin typeface="Times New Roman"/>
              </a:rPr>
              <a:t>  dzieła sztuki,</a:t>
            </a:r>
            <a:endParaRPr lang="pl-PL" sz="2600" dirty="0" smtClean="0">
              <a:solidFill>
                <a:srgbClr val="000000"/>
              </a:solidFill>
              <a:latin typeface="Times New Roman"/>
            </a:endParaRPr>
          </a:p>
          <a:p>
            <a:pPr algn="just">
              <a:lnSpc>
                <a:spcPct val="150000"/>
              </a:lnSpc>
              <a:buFont typeface="Wingdings" charset="2"/>
              <a:buChar char=""/>
            </a:pPr>
            <a:r>
              <a:rPr lang="pl-PL" sz="26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pl-PL" sz="2600" dirty="0" smtClean="0">
                <a:solidFill>
                  <a:srgbClr val="000000"/>
                </a:solidFill>
                <a:latin typeface="Times New Roman"/>
              </a:rPr>
              <a:t> biżuteria</a:t>
            </a:r>
            <a:r>
              <a:rPr lang="pl-PL" sz="2600" dirty="0">
                <a:solidFill>
                  <a:srgbClr val="000000"/>
                </a:solidFill>
                <a:latin typeface="Times New Roman"/>
              </a:rPr>
              <a:t>,</a:t>
            </a:r>
            <a:endParaRPr dirty="0"/>
          </a:p>
          <a:p>
            <a:pPr algn="just">
              <a:lnSpc>
                <a:spcPct val="150000"/>
              </a:lnSpc>
              <a:buFont typeface="Wingdings" charset="2"/>
              <a:buChar char=""/>
            </a:pPr>
            <a:r>
              <a:rPr lang="pl-PL" sz="2600" dirty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pl-PL" sz="2600" dirty="0" smtClean="0">
                <a:solidFill>
                  <a:srgbClr val="000000"/>
                </a:solidFill>
                <a:latin typeface="Times New Roman"/>
              </a:rPr>
              <a:t>domki kempingowe.</a:t>
            </a:r>
            <a:endParaRPr dirty="0"/>
          </a:p>
          <a:p>
            <a:pPr algn="just"/>
            <a:endParaRPr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1043608" y="333360"/>
            <a:ext cx="7992752" cy="574632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l-PL" sz="3200" dirty="0">
                <a:solidFill>
                  <a:srgbClr val="404040"/>
                </a:solidFill>
                <a:latin typeface="Times New Roman"/>
              </a:rPr>
              <a:t>Istotnym jest aby w przypadku, </a:t>
            </a:r>
            <a:r>
              <a:rPr lang="pl-PL" sz="3200" dirty="0" smtClean="0">
                <a:solidFill>
                  <a:srgbClr val="404040"/>
                </a:solidFill>
                <a:latin typeface="Times New Roman"/>
              </a:rPr>
              <a:t>gdy</a:t>
            </a:r>
            <a:br>
              <a:rPr lang="pl-PL" sz="3200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3200" dirty="0" smtClean="0">
                <a:solidFill>
                  <a:srgbClr val="404040"/>
                </a:solidFill>
                <a:latin typeface="Times New Roman"/>
              </a:rPr>
              <a:t>w </a:t>
            </a:r>
            <a:r>
              <a:rPr lang="pl-PL" sz="3200" dirty="0">
                <a:solidFill>
                  <a:srgbClr val="404040"/>
                </a:solidFill>
                <a:latin typeface="Times New Roman"/>
              </a:rPr>
              <a:t>poprzednim oświadczeniu był wykazany dany składnik </a:t>
            </a:r>
            <a:r>
              <a:rPr lang="pl-PL" sz="3200" dirty="0" smtClean="0">
                <a:solidFill>
                  <a:srgbClr val="404040"/>
                </a:solidFill>
                <a:latin typeface="Times New Roman"/>
              </a:rPr>
              <a:t>a </a:t>
            </a:r>
            <a:r>
              <a:rPr lang="pl-PL" sz="3200" dirty="0">
                <a:solidFill>
                  <a:srgbClr val="404040"/>
                </a:solidFill>
                <a:latin typeface="Times New Roman"/>
              </a:rPr>
              <a:t>w kolejnym już go nie ma, </a:t>
            </a:r>
            <a:r>
              <a:rPr lang="pl-PL" sz="3200" b="1" dirty="0">
                <a:solidFill>
                  <a:srgbClr val="404040"/>
                </a:solidFill>
                <a:latin typeface="Times New Roman"/>
              </a:rPr>
              <a:t>wskazać przyczynę </a:t>
            </a:r>
            <a:r>
              <a:rPr lang="pl-PL" sz="3200" dirty="0">
                <a:solidFill>
                  <a:srgbClr val="404040"/>
                </a:solidFill>
                <a:latin typeface="Times New Roman"/>
              </a:rPr>
              <a:t>pominięcia danego składnika. </a:t>
            </a:r>
            <a:endParaRPr lang="pl-PL" sz="3200" dirty="0" smtClean="0">
              <a:solidFill>
                <a:srgbClr val="404040"/>
              </a:solidFill>
              <a:latin typeface="Times New Roman"/>
            </a:endParaRPr>
          </a:p>
          <a:p>
            <a:pPr algn="just"/>
            <a:endParaRPr dirty="0"/>
          </a:p>
          <a:p>
            <a:pPr algn="just"/>
            <a:r>
              <a:rPr lang="pl-PL" sz="3200" dirty="0">
                <a:solidFill>
                  <a:srgbClr val="404040"/>
                </a:solidFill>
                <a:latin typeface="Times New Roman"/>
              </a:rPr>
              <a:t>Należy uwzględnić mienie:</a:t>
            </a:r>
            <a:endParaRPr dirty="0"/>
          </a:p>
          <a:p>
            <a:pPr algn="just">
              <a:buSzPct val="130000"/>
              <a:buFont typeface="Wingdings" charset="2"/>
              <a:buChar char=""/>
            </a:pPr>
            <a:r>
              <a:rPr lang="pl-PL" sz="3200" dirty="0">
                <a:solidFill>
                  <a:srgbClr val="404040"/>
                </a:solidFill>
                <a:latin typeface="Times New Roman"/>
              </a:rPr>
              <a:t> stanowiące własność lub współwłasność małżeńską, </a:t>
            </a:r>
            <a:endParaRPr dirty="0"/>
          </a:p>
          <a:p>
            <a:pPr algn="just">
              <a:buSzPct val="130000"/>
              <a:buFont typeface="Wingdings" charset="2"/>
              <a:buChar char=""/>
            </a:pPr>
            <a:r>
              <a:rPr lang="pl-PL" sz="3200" dirty="0">
                <a:solidFill>
                  <a:srgbClr val="404040"/>
                </a:solidFill>
                <a:latin typeface="Times New Roman"/>
              </a:rPr>
              <a:t>stanowiące współwłasność z innymi osobami (podajemy udział</a:t>
            </a:r>
            <a:r>
              <a:rPr lang="pl-PL" sz="3200" dirty="0" smtClean="0">
                <a:solidFill>
                  <a:srgbClr val="404040"/>
                </a:solidFill>
                <a:latin typeface="Times New Roman"/>
              </a:rPr>
              <a:t>).</a:t>
            </a:r>
            <a:endParaRPr dirty="0"/>
          </a:p>
          <a:p>
            <a:pPr algn="just"/>
            <a:endParaRPr dirty="0"/>
          </a:p>
          <a:p>
            <a:pPr algn="just"/>
            <a:endParaRPr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1043608" y="731880"/>
            <a:ext cx="7776752" cy="550512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l-PL" sz="3200" dirty="0" smtClean="0">
                <a:solidFill>
                  <a:srgbClr val="404040"/>
                </a:solidFill>
                <a:latin typeface="Times New Roman"/>
              </a:rPr>
              <a:t>Wartość </a:t>
            </a:r>
            <a:r>
              <a:rPr lang="pl-PL" sz="3200" dirty="0">
                <a:solidFill>
                  <a:srgbClr val="404040"/>
                </a:solidFill>
                <a:latin typeface="Times New Roman"/>
              </a:rPr>
              <a:t>poszczególnych składników majątku ruchomego należy określić </a:t>
            </a:r>
            <a:r>
              <a:rPr lang="pl-PL" sz="3200" b="1" dirty="0">
                <a:solidFill>
                  <a:srgbClr val="404040"/>
                </a:solidFill>
                <a:latin typeface="Times New Roman"/>
              </a:rPr>
              <a:t>według ceny rynkowej </a:t>
            </a:r>
            <a:r>
              <a:rPr lang="pl-PL" sz="3200" dirty="0">
                <a:solidFill>
                  <a:srgbClr val="404040"/>
                </a:solidFill>
                <a:latin typeface="Times New Roman"/>
              </a:rPr>
              <a:t>na dzień 31 grudnia (oświadczenie roczne) lub na dzień związany z określonym zdarzeniem nakładającym obowiązek złożenia oświadczenia.  </a:t>
            </a:r>
            <a:endParaRPr dirty="0"/>
          </a:p>
          <a:p>
            <a:pPr algn="just">
              <a:lnSpc>
                <a:spcPct val="150000"/>
              </a:lnSpc>
            </a:pPr>
            <a:endParaRPr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251640" y="333360"/>
            <a:ext cx="8640720" cy="5903640"/>
          </a:xfrm>
          <a:prstGeom prst="rect">
            <a:avLst/>
          </a:prstGeom>
        </p:spPr>
        <p:txBody>
          <a:bodyPr/>
          <a:lstStyle/>
          <a:p>
            <a:r>
              <a:rPr lang="pl-PL" sz="2400" b="1">
                <a:solidFill>
                  <a:srgbClr val="404040"/>
                </a:solidFill>
                <a:latin typeface="Times New Roman"/>
              </a:rPr>
              <a:t>IX.</a:t>
            </a:r>
            <a:endParaRPr/>
          </a:p>
          <a:p>
            <a:pPr algn="just"/>
            <a:r>
              <a:rPr lang="pl-PL" sz="2800">
                <a:solidFill>
                  <a:srgbClr val="404040"/>
                </a:solidFill>
                <a:latin typeface="Times New Roman"/>
              </a:rPr>
              <a:t>Składniki mienia ruchomego o wartości powyżej 10.000 złotych (w przypadku pojazdów mechanicznych należy podać markę, model i rok produkcji): </a:t>
            </a:r>
            <a:r>
              <a:rPr lang="pl-PL" sz="2800" i="1">
                <a:solidFill>
                  <a:srgbClr val="404040"/>
                </a:solidFill>
                <a:latin typeface="Times New Roman"/>
              </a:rPr>
              <a:t>poda</a:t>
            </a:r>
            <a:r>
              <a:rPr lang="pl-PL" sz="2800">
                <a:solidFill>
                  <a:srgbClr val="404040"/>
                </a:solidFill>
                <a:latin typeface="Times New Roman"/>
              </a:rPr>
              <a:t>ć </a:t>
            </a:r>
            <a:r>
              <a:rPr lang="pl-PL" sz="2800" i="1">
                <a:solidFill>
                  <a:srgbClr val="404040"/>
                </a:solidFill>
                <a:latin typeface="Times New Roman"/>
              </a:rPr>
              <a:t>rok nabycia, należy wskaza</a:t>
            </a:r>
            <a:r>
              <a:rPr lang="pl-PL" sz="2800">
                <a:solidFill>
                  <a:srgbClr val="404040"/>
                </a:solidFill>
                <a:latin typeface="Times New Roman"/>
              </a:rPr>
              <a:t>ć </a:t>
            </a:r>
            <a:r>
              <a:rPr lang="pl-PL" sz="2800" i="1">
                <a:solidFill>
                  <a:srgbClr val="404040"/>
                </a:solidFill>
                <a:latin typeface="Times New Roman"/>
              </a:rPr>
              <a:t>te</a:t>
            </a:r>
            <a:r>
              <a:rPr lang="pl-PL" sz="2800">
                <a:solidFill>
                  <a:srgbClr val="404040"/>
                </a:solidFill>
                <a:latin typeface="Times New Roman"/>
              </a:rPr>
              <a:t>ż </a:t>
            </a:r>
            <a:r>
              <a:rPr lang="pl-PL" sz="2800" i="1">
                <a:solidFill>
                  <a:srgbClr val="404040"/>
                </a:solidFill>
                <a:latin typeface="Times New Roman"/>
              </a:rPr>
              <a:t>składniki mienia które stanowi</a:t>
            </a:r>
            <a:r>
              <a:rPr lang="pl-PL" sz="2800">
                <a:solidFill>
                  <a:srgbClr val="404040"/>
                </a:solidFill>
                <a:latin typeface="Times New Roman"/>
              </a:rPr>
              <a:t>ą </a:t>
            </a:r>
            <a:r>
              <a:rPr lang="pl-PL" sz="2800" i="1">
                <a:solidFill>
                  <a:srgbClr val="404040"/>
                </a:solidFill>
                <a:latin typeface="Times New Roman"/>
              </a:rPr>
              <a:t>własno</a:t>
            </a:r>
            <a:r>
              <a:rPr lang="pl-PL" sz="2800">
                <a:solidFill>
                  <a:srgbClr val="404040"/>
                </a:solidFill>
                <a:latin typeface="Times New Roman"/>
              </a:rPr>
              <a:t>ść </a:t>
            </a:r>
            <a:r>
              <a:rPr lang="pl-PL" sz="2800" i="1">
                <a:solidFill>
                  <a:srgbClr val="404040"/>
                </a:solidFill>
                <a:latin typeface="Times New Roman"/>
              </a:rPr>
              <a:t>ale wykorzystywane s</a:t>
            </a:r>
            <a:r>
              <a:rPr lang="pl-PL" sz="2800">
                <a:solidFill>
                  <a:srgbClr val="404040"/>
                </a:solidFill>
                <a:latin typeface="Times New Roman"/>
              </a:rPr>
              <a:t>ą do </a:t>
            </a:r>
            <a:r>
              <a:rPr lang="pl-PL" sz="2800" i="1">
                <a:solidFill>
                  <a:srgbClr val="404040"/>
                </a:solidFill>
                <a:latin typeface="Times New Roman"/>
              </a:rPr>
              <a:t>prowadzonej działalno</a:t>
            </a:r>
            <a:r>
              <a:rPr lang="pl-PL" sz="2800">
                <a:solidFill>
                  <a:srgbClr val="404040"/>
                </a:solidFill>
                <a:latin typeface="Times New Roman"/>
              </a:rPr>
              <a:t>ś</a:t>
            </a:r>
            <a:r>
              <a:rPr lang="pl-PL" sz="2800" i="1">
                <a:solidFill>
                  <a:srgbClr val="404040"/>
                </a:solidFill>
                <a:latin typeface="Times New Roman"/>
              </a:rPr>
              <a:t>ci (także przez współmałżonka o ile istnieje współwłasność małżeńska).</a:t>
            </a:r>
            <a:endParaRPr/>
          </a:p>
          <a:p>
            <a:pPr algn="just"/>
            <a:r>
              <a:rPr lang="pl-PL" sz="2800">
                <a:solidFill>
                  <a:srgbClr val="404040"/>
                </a:solidFill>
                <a:latin typeface="Times New Roman"/>
              </a:rPr>
              <a:t>…………………………………………………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179640" y="189000"/>
            <a:ext cx="8784720" cy="6192360"/>
          </a:xfrm>
          <a:prstGeom prst="rect">
            <a:avLst/>
          </a:prstGeom>
        </p:spPr>
        <p:txBody>
          <a:bodyPr/>
          <a:lstStyle/>
          <a:p>
            <a:r>
              <a:rPr lang="pl-PL" sz="2800" b="1">
                <a:solidFill>
                  <a:srgbClr val="404040"/>
                </a:solidFill>
                <a:latin typeface="Times New Roman"/>
              </a:rPr>
              <a:t>PUNKT X – ZOBOWIĄZANIA PIENIĘŻNE </a:t>
            </a:r>
            <a:endParaRPr/>
          </a:p>
          <a:p>
            <a:pPr algn="just"/>
            <a:r>
              <a:rPr lang="pl-PL" sz="2800">
                <a:solidFill>
                  <a:srgbClr val="404040"/>
                </a:solidFill>
                <a:latin typeface="Times New Roman"/>
              </a:rPr>
              <a:t>Punk X oświadczenia majątkowego obejmuje zobowiązania pieniężne o wartości powyżej 10.000,00 zł. 
W oświadczeniu należy także określić warunki, na jakich zostały udzielone zobowiązania pieniężne: </a:t>
            </a:r>
            <a:endParaRPr/>
          </a:p>
          <a:p>
            <a:pPr algn="just"/>
            <a:r>
              <a:rPr lang="pl-PL" sz="2800">
                <a:solidFill>
                  <a:srgbClr val="404040"/>
                </a:solidFill>
                <a:latin typeface="Times New Roman"/>
              </a:rPr>
              <a:t>- wskazać osobę (instytucję), </a:t>
            </a:r>
            <a:endParaRPr/>
          </a:p>
          <a:p>
            <a:pPr algn="just"/>
            <a:r>
              <a:rPr lang="pl-PL" sz="2800">
                <a:solidFill>
                  <a:srgbClr val="404040"/>
                </a:solidFill>
                <a:latin typeface="Times New Roman"/>
              </a:rPr>
              <a:t>- określić w związku z jakim zdarzeniem (nie wystarczy wpisać kredyt hipoteczny, należy wskazać zdarzenie 
np. zakup mieszkania), </a:t>
            </a:r>
            <a:endParaRPr/>
          </a:p>
          <a:p>
            <a:pPr algn="just"/>
            <a:r>
              <a:rPr lang="pl-PL" sz="2800">
                <a:solidFill>
                  <a:srgbClr val="404040"/>
                </a:solidFill>
                <a:latin typeface="Times New Roman"/>
              </a:rPr>
              <a:t>- wskazać wysokość zobowiązania. </a:t>
            </a:r>
            <a:endParaRPr/>
          </a:p>
          <a:p>
            <a:pPr algn="just"/>
            <a:r>
              <a:rPr lang="pl-PL" sz="2800">
                <a:solidFill>
                  <a:srgbClr val="404040"/>
                </a:solidFill>
                <a:latin typeface="Times New Roman"/>
              </a:rPr>
              <a:t>Jeżeli osoba składająca oświadczenie majątkowe zaciągnęła kilka kredytów należy określić ich wysokość i warunki, 
na jakich zostały udzielone, odrębnie dla każdego z nich.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304920" y="457200"/>
            <a:ext cx="8686440" cy="2350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7" name="TextShape 2"/>
          <p:cNvSpPr txBox="1"/>
          <p:nvPr/>
        </p:nvSpPr>
        <p:spPr>
          <a:xfrm>
            <a:off x="1043608" y="1124640"/>
            <a:ext cx="7947752" cy="4955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pl-PL" sz="2800" dirty="0">
                <a:solidFill>
                  <a:srgbClr val="000000"/>
                </a:solidFill>
                <a:latin typeface="Times New Roman"/>
              </a:rPr>
              <a:t>Ujawnieniu podlegają kredyty i pożyczki zaciągnięte:</a:t>
            </a:r>
            <a:endParaRPr dirty="0"/>
          </a:p>
          <a:p>
            <a:pPr algn="just">
              <a:buFont typeface="Arial"/>
              <a:buChar char="•"/>
            </a:pPr>
            <a:r>
              <a:rPr lang="pl-PL" sz="2800" dirty="0" smtClean="0">
                <a:solidFill>
                  <a:srgbClr val="000000"/>
                </a:solidFill>
                <a:latin typeface="Times New Roman"/>
              </a:rPr>
              <a:t>  w </a:t>
            </a:r>
            <a:r>
              <a:rPr lang="pl-PL" sz="2800" dirty="0">
                <a:solidFill>
                  <a:srgbClr val="000000"/>
                </a:solidFill>
                <a:latin typeface="Times New Roman"/>
              </a:rPr>
              <a:t>bankach (także debet na koncie w wysokości </a:t>
            </a:r>
            <a:r>
              <a:rPr lang="pl-PL" sz="2800" dirty="0" smtClean="0">
                <a:solidFill>
                  <a:srgbClr val="000000"/>
                </a:solidFill>
                <a:latin typeface="Times New Roman"/>
              </a:rPr>
              <a:t>  </a:t>
            </a:r>
            <a:br>
              <a:rPr lang="pl-PL" sz="2800" dirty="0" smtClean="0">
                <a:solidFill>
                  <a:srgbClr val="000000"/>
                </a:solidFill>
                <a:latin typeface="Times New Roman"/>
              </a:rPr>
            </a:br>
            <a:r>
              <a:rPr lang="pl-PL" sz="2800" dirty="0" smtClean="0">
                <a:solidFill>
                  <a:srgbClr val="000000"/>
                </a:solidFill>
                <a:latin typeface="Times New Roman"/>
              </a:rPr>
              <a:t>    przekraczającej </a:t>
            </a:r>
            <a:r>
              <a:rPr lang="pl-PL" sz="2800" dirty="0">
                <a:solidFill>
                  <a:srgbClr val="000000"/>
                </a:solidFill>
                <a:latin typeface="Times New Roman"/>
              </a:rPr>
              <a:t>10.000,00 zł),</a:t>
            </a:r>
            <a:endParaRPr dirty="0"/>
          </a:p>
          <a:p>
            <a:pPr algn="just">
              <a:buFont typeface="Arial"/>
              <a:buChar char="•"/>
            </a:pPr>
            <a:r>
              <a:rPr lang="pl-PL" sz="2800" dirty="0" smtClean="0">
                <a:solidFill>
                  <a:srgbClr val="000000"/>
                </a:solidFill>
                <a:latin typeface="Times New Roman"/>
              </a:rPr>
              <a:t>   w </a:t>
            </a:r>
            <a:r>
              <a:rPr lang="pl-PL" sz="2800" dirty="0">
                <a:solidFill>
                  <a:srgbClr val="000000"/>
                </a:solidFill>
                <a:latin typeface="Times New Roman"/>
              </a:rPr>
              <a:t>innych instytucjach oszczędnościowo – </a:t>
            </a:r>
            <a:r>
              <a:rPr lang="pl-PL" sz="28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pl-PL" sz="2800" dirty="0" smtClean="0">
                <a:solidFill>
                  <a:srgbClr val="000000"/>
                </a:solidFill>
                <a:latin typeface="Times New Roman"/>
              </a:rPr>
            </a:br>
            <a:r>
              <a:rPr lang="pl-PL" sz="2800" dirty="0" smtClean="0">
                <a:solidFill>
                  <a:srgbClr val="000000"/>
                </a:solidFill>
                <a:latin typeface="Times New Roman"/>
              </a:rPr>
              <a:t>    kredytowych</a:t>
            </a:r>
            <a:r>
              <a:rPr lang="pl-PL" sz="2800" dirty="0">
                <a:solidFill>
                  <a:srgbClr val="000000"/>
                </a:solidFill>
                <a:latin typeface="Times New Roman"/>
              </a:rPr>
              <a:t>,</a:t>
            </a:r>
            <a:endParaRPr dirty="0"/>
          </a:p>
          <a:p>
            <a:pPr algn="just">
              <a:buFont typeface="Arial"/>
              <a:buChar char="•"/>
            </a:pPr>
            <a:r>
              <a:rPr lang="pl-PL" sz="2800" dirty="0" smtClean="0">
                <a:solidFill>
                  <a:srgbClr val="000000"/>
                </a:solidFill>
                <a:latin typeface="Times New Roman"/>
              </a:rPr>
              <a:t>   od </a:t>
            </a:r>
            <a:r>
              <a:rPr lang="pl-PL" sz="2800" dirty="0">
                <a:solidFill>
                  <a:srgbClr val="000000"/>
                </a:solidFill>
                <a:latin typeface="Times New Roman"/>
              </a:rPr>
              <a:t>osób prywatnych oraz</a:t>
            </a:r>
            <a:endParaRPr dirty="0"/>
          </a:p>
          <a:p>
            <a:pPr algn="just">
              <a:buFont typeface="Arial"/>
              <a:buChar char="•"/>
            </a:pPr>
            <a:r>
              <a:rPr lang="pl-PL" sz="2800" dirty="0" smtClean="0">
                <a:solidFill>
                  <a:srgbClr val="000000"/>
                </a:solidFill>
                <a:latin typeface="Times New Roman"/>
              </a:rPr>
              <a:t>   pozostałe</a:t>
            </a:r>
            <a:r>
              <a:rPr lang="pl-PL" sz="2800" dirty="0">
                <a:solidFill>
                  <a:srgbClr val="000000"/>
                </a:solidFill>
                <a:latin typeface="Times New Roman"/>
              </a:rPr>
              <a:t>, np. zaciągnięte z funduszy zakładowych,</a:t>
            </a:r>
            <a:endParaRPr dirty="0"/>
          </a:p>
          <a:p>
            <a:pPr algn="just"/>
            <a:r>
              <a:rPr lang="pl-PL" sz="2800" dirty="0" smtClean="0">
                <a:solidFill>
                  <a:srgbClr val="000000"/>
                </a:solidFill>
                <a:latin typeface="Times New Roman"/>
              </a:rPr>
              <a:t>    zarówno </a:t>
            </a:r>
            <a:r>
              <a:rPr lang="pl-PL" sz="2800" dirty="0">
                <a:solidFill>
                  <a:srgbClr val="000000"/>
                </a:solidFill>
                <a:latin typeface="Times New Roman"/>
              </a:rPr>
              <a:t>w walucie polskiej jak i obcej.</a:t>
            </a:r>
            <a:endParaRPr dirty="0"/>
          </a:p>
          <a:p>
            <a:endParaRPr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0" y="115920"/>
            <a:ext cx="8856360" cy="6552720"/>
          </a:xfrm>
          <a:prstGeom prst="rect">
            <a:avLst/>
          </a:prstGeom>
        </p:spPr>
        <p:txBody>
          <a:bodyPr/>
          <a:lstStyle/>
          <a:p>
            <a:r>
              <a:rPr lang="pl-PL" sz="2400" b="1" dirty="0">
                <a:solidFill>
                  <a:srgbClr val="404040"/>
                </a:solidFill>
                <a:latin typeface="Times New Roman"/>
              </a:rPr>
              <a:t>X.</a:t>
            </a:r>
            <a:endParaRPr dirty="0"/>
          </a:p>
          <a:p>
            <a:pPr algn="just"/>
            <a:r>
              <a:rPr lang="pl-PL" sz="2400" dirty="0">
                <a:solidFill>
                  <a:srgbClr val="404040"/>
                </a:solidFill>
                <a:latin typeface="Times New Roman"/>
              </a:rPr>
              <a:t>Zobowiązania pieniężne o wartości powyżej 10.000 złotych (lub równowartość 3 000 euro), w tym zaciągnięte kredyty i pożyczki oraz warunki, na jakich zostały udzielone (wobec kogo, w związku
z jakim zdarzeniem, w jakiej wysokości): </a:t>
            </a:r>
            <a:r>
              <a:rPr lang="pl-PL" sz="2400" i="1" dirty="0">
                <a:solidFill>
                  <a:srgbClr val="404040"/>
                </a:solidFill>
                <a:latin typeface="Times New Roman"/>
              </a:rPr>
              <a:t>np. kredyt mieszkaniowy 
w PKO BP z roku </a:t>
            </a:r>
            <a:r>
              <a:rPr lang="pl-PL" sz="2400" i="1" dirty="0" smtClean="0">
                <a:solidFill>
                  <a:srgbClr val="404040"/>
                </a:solidFill>
                <a:latin typeface="Times New Roman"/>
              </a:rPr>
              <a:t>2016 </a:t>
            </a:r>
            <a:r>
              <a:rPr lang="pl-PL" sz="2400" i="1" dirty="0">
                <a:solidFill>
                  <a:srgbClr val="404040"/>
                </a:solidFill>
                <a:latin typeface="Times New Roman"/>
              </a:rPr>
              <a:t>w wysoko</a:t>
            </a:r>
            <a:r>
              <a:rPr lang="pl-PL" sz="2400" dirty="0">
                <a:solidFill>
                  <a:srgbClr val="404040"/>
                </a:solidFill>
                <a:latin typeface="Times New Roman"/>
              </a:rPr>
              <a:t>ś</a:t>
            </a:r>
            <a:r>
              <a:rPr lang="pl-PL" sz="2400" i="1" dirty="0">
                <a:solidFill>
                  <a:srgbClr val="404040"/>
                </a:solidFill>
                <a:latin typeface="Times New Roman"/>
              </a:rPr>
              <a:t>ci 140.000 zł, udzielony na 5 lat 
na zakup mieszkania, na koniec roku </a:t>
            </a:r>
            <a:r>
              <a:rPr lang="pl-PL" sz="2400" i="1" dirty="0" smtClean="0">
                <a:solidFill>
                  <a:srgbClr val="404040"/>
                </a:solidFill>
                <a:latin typeface="Times New Roman"/>
              </a:rPr>
              <a:t>2016 </a:t>
            </a:r>
            <a:r>
              <a:rPr lang="pl-PL" sz="2400" i="1" dirty="0">
                <a:solidFill>
                  <a:srgbClr val="404040"/>
                </a:solidFill>
                <a:latin typeface="Times New Roman"/>
              </a:rPr>
              <a:t>stan zadłużenia wynosi 80.000 zł.,*</a:t>
            </a:r>
            <a:endParaRPr dirty="0"/>
          </a:p>
          <a:p>
            <a:pPr algn="just"/>
            <a:r>
              <a:rPr lang="pl-PL" sz="2400" i="1" dirty="0">
                <a:solidFill>
                  <a:srgbClr val="404040"/>
                </a:solidFill>
                <a:latin typeface="Times New Roman"/>
              </a:rPr>
              <a:t>po</a:t>
            </a:r>
            <a:r>
              <a:rPr lang="pl-PL" sz="2400" dirty="0">
                <a:solidFill>
                  <a:srgbClr val="404040"/>
                </a:solidFill>
                <a:latin typeface="Times New Roman"/>
              </a:rPr>
              <a:t>ż</a:t>
            </a:r>
            <a:r>
              <a:rPr lang="pl-PL" sz="2400" i="1" dirty="0">
                <a:solidFill>
                  <a:srgbClr val="404040"/>
                </a:solidFill>
                <a:latin typeface="Times New Roman"/>
              </a:rPr>
              <a:t>yczka od Jana Kowalskiego w wysoko</a:t>
            </a:r>
            <a:r>
              <a:rPr lang="pl-PL" sz="2400" dirty="0">
                <a:solidFill>
                  <a:srgbClr val="404040"/>
                </a:solidFill>
                <a:latin typeface="Times New Roman"/>
              </a:rPr>
              <a:t>ś</a:t>
            </a:r>
            <a:r>
              <a:rPr lang="pl-PL" sz="2400" i="1" dirty="0">
                <a:solidFill>
                  <a:srgbClr val="404040"/>
                </a:solidFill>
                <a:latin typeface="Times New Roman"/>
              </a:rPr>
              <a:t>ci 45.000 zł z roku </a:t>
            </a:r>
            <a:r>
              <a:rPr lang="pl-PL" sz="2400" i="1" dirty="0" smtClean="0">
                <a:solidFill>
                  <a:srgbClr val="404040"/>
                </a:solidFill>
                <a:latin typeface="Times New Roman"/>
              </a:rPr>
              <a:t>2016, </a:t>
            </a:r>
            <a:r>
              <a:rPr lang="pl-PL" sz="2400" i="1" dirty="0">
                <a:solidFill>
                  <a:srgbClr val="404040"/>
                </a:solidFill>
                <a:latin typeface="Times New Roman"/>
              </a:rPr>
              <a:t>udzielona na 3 lata na zakup samochodu, na koniec roku </a:t>
            </a:r>
            <a:r>
              <a:rPr lang="pl-PL" sz="2400" i="1" dirty="0" smtClean="0">
                <a:solidFill>
                  <a:srgbClr val="404040"/>
                </a:solidFill>
                <a:latin typeface="Times New Roman"/>
              </a:rPr>
              <a:t>2016 </a:t>
            </a:r>
            <a:r>
              <a:rPr lang="pl-PL" sz="2400" i="1" dirty="0">
                <a:solidFill>
                  <a:srgbClr val="404040"/>
                </a:solidFill>
                <a:latin typeface="Times New Roman"/>
              </a:rPr>
              <a:t>stan zadłu</a:t>
            </a:r>
            <a:r>
              <a:rPr lang="pl-PL" sz="2400" dirty="0">
                <a:solidFill>
                  <a:srgbClr val="404040"/>
                </a:solidFill>
                <a:latin typeface="Times New Roman"/>
              </a:rPr>
              <a:t>ż</a:t>
            </a:r>
            <a:r>
              <a:rPr lang="pl-PL" sz="2400" i="1" dirty="0">
                <a:solidFill>
                  <a:srgbClr val="404040"/>
                </a:solidFill>
                <a:latin typeface="Times New Roman"/>
              </a:rPr>
              <a:t>enia wynosi 20.000 zł,*</a:t>
            </a:r>
            <a:endParaRPr dirty="0"/>
          </a:p>
          <a:p>
            <a:pPr algn="just"/>
            <a:r>
              <a:rPr lang="pl-PL" sz="2400" i="1" dirty="0">
                <a:solidFill>
                  <a:srgbClr val="404040"/>
                </a:solidFill>
                <a:latin typeface="Times New Roman"/>
              </a:rPr>
              <a:t>pożyczka z zakładu pracy itp</a:t>
            </a:r>
            <a:r>
              <a:rPr lang="pl-PL" sz="2400" i="1" dirty="0" smtClean="0">
                <a:solidFill>
                  <a:srgbClr val="404040"/>
                </a:solidFill>
                <a:latin typeface="Times New Roman"/>
              </a:rPr>
              <a:t>.*</a:t>
            </a:r>
          </a:p>
          <a:p>
            <a:pPr algn="just"/>
            <a:endParaRPr dirty="0"/>
          </a:p>
          <a:p>
            <a:pPr algn="just"/>
            <a:r>
              <a:rPr lang="pl-PL" sz="2400" i="1" dirty="0">
                <a:solidFill>
                  <a:srgbClr val="404040"/>
                </a:solidFill>
                <a:latin typeface="Times New Roman"/>
              </a:rPr>
              <a:t>* poda</a:t>
            </a:r>
            <a:r>
              <a:rPr lang="pl-PL" sz="2400" dirty="0">
                <a:solidFill>
                  <a:srgbClr val="404040"/>
                </a:solidFill>
                <a:latin typeface="Times New Roman"/>
              </a:rPr>
              <a:t>ć </a:t>
            </a:r>
            <a:r>
              <a:rPr lang="pl-PL" sz="2400" i="1" dirty="0">
                <a:solidFill>
                  <a:srgbClr val="404040"/>
                </a:solidFill>
                <a:latin typeface="Times New Roman"/>
              </a:rPr>
              <a:t>stan zadłużenia na koniec roku którego dotyczy o</a:t>
            </a:r>
            <a:r>
              <a:rPr lang="pl-PL" sz="2400" dirty="0">
                <a:solidFill>
                  <a:srgbClr val="404040"/>
                </a:solidFill>
                <a:latin typeface="Times New Roman"/>
              </a:rPr>
              <a:t>ś</a:t>
            </a:r>
            <a:r>
              <a:rPr lang="pl-PL" sz="2400" i="1" dirty="0">
                <a:solidFill>
                  <a:srgbClr val="404040"/>
                </a:solidFill>
                <a:latin typeface="Times New Roman"/>
              </a:rPr>
              <a:t>wiadczenie</a:t>
            </a:r>
            <a:r>
              <a:rPr lang="pl-PL" sz="2400" i="1" dirty="0" smtClean="0">
                <a:solidFill>
                  <a:srgbClr val="404040"/>
                </a:solidFill>
                <a:latin typeface="Times New Roman"/>
              </a:rPr>
              <a:t>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251640" y="731880"/>
            <a:ext cx="8784720" cy="612576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l-PL" sz="2800" b="1">
                <a:solidFill>
                  <a:srgbClr val="404040"/>
                </a:solidFill>
                <a:latin typeface="Times New Roman"/>
              </a:rPr>
              <a:t>CZĘŚĆ B</a:t>
            </a:r>
            <a:endParaRPr/>
          </a:p>
          <a:p>
            <a:pPr algn="just"/>
            <a:r>
              <a:rPr lang="pl-PL" sz="2800">
                <a:solidFill>
                  <a:srgbClr val="404040"/>
                </a:solidFill>
                <a:latin typeface="Times New Roman"/>
              </a:rPr>
              <a:t>Adres zamieszkania osoby składającej oświadczenie: ………………………………………………………………</a:t>
            </a:r>
            <a:endParaRPr/>
          </a:p>
          <a:p>
            <a:pPr algn="just"/>
            <a:r>
              <a:rPr lang="pl-PL" sz="2800">
                <a:solidFill>
                  <a:srgbClr val="404040"/>
                </a:solidFill>
                <a:latin typeface="Times New Roman"/>
              </a:rPr>
              <a:t>Miejsce położenia nieruchomości wymienionych w punkcie II części A (adres):</a:t>
            </a:r>
            <a:endParaRPr/>
          </a:p>
          <a:p>
            <a:pPr algn="just"/>
            <a:r>
              <a:rPr lang="pl-PL" sz="2800">
                <a:solidFill>
                  <a:srgbClr val="404040"/>
                </a:solidFill>
                <a:latin typeface="Times New Roman"/>
              </a:rPr>
              <a:t>1. II.1 (dom 120 m2) Zalesie ul. Górna 12</a:t>
            </a:r>
            <a:endParaRPr/>
          </a:p>
          <a:p>
            <a:pPr algn="just"/>
            <a:r>
              <a:rPr lang="pl-PL" sz="2800">
                <a:solidFill>
                  <a:srgbClr val="404040"/>
                </a:solidFill>
                <a:latin typeface="Times New Roman"/>
              </a:rPr>
              <a:t>2. II.2 (mieszkanie 60 m2) Płock ul. Kościelna 24 m 7</a:t>
            </a:r>
            <a:endParaRPr/>
          </a:p>
          <a:p>
            <a:pPr algn="just"/>
            <a:r>
              <a:rPr lang="pl-PL" sz="2800">
                <a:solidFill>
                  <a:srgbClr val="404040"/>
                </a:solidFill>
                <a:latin typeface="Times New Roman"/>
              </a:rPr>
              <a:t>3. II. 3 (gospodarstwo 2 ha) Nowa Wieś ul. Dolna 58</a:t>
            </a:r>
            <a:endParaRPr/>
          </a:p>
          <a:p>
            <a:pPr algn="just"/>
            <a:r>
              <a:rPr lang="pl-PL" sz="2800">
                <a:solidFill>
                  <a:srgbClr val="404040"/>
                </a:solidFill>
                <a:latin typeface="Times New Roman"/>
              </a:rPr>
              <a:t>4. II. 4a (działka budowlana) podać adres</a:t>
            </a:r>
            <a:endParaRPr/>
          </a:p>
          <a:p>
            <a:pPr algn="just"/>
            <a:r>
              <a:rPr lang="pl-PL" sz="2800">
                <a:solidFill>
                  <a:srgbClr val="404040"/>
                </a:solidFill>
                <a:latin typeface="Times New Roman"/>
              </a:rPr>
              <a:t>5. II. 4b (działka rekreacyjna) podać adres</a:t>
            </a:r>
            <a:endParaRPr/>
          </a:p>
          <a:p>
            <a:pPr algn="just"/>
            <a:r>
              <a:rPr lang="pl-PL" sz="2800">
                <a:solidFill>
                  <a:srgbClr val="404040"/>
                </a:solidFill>
                <a:latin typeface="Times New Roman"/>
              </a:rPr>
              <a:t>6. II. 4c (mieszkanie) podać adres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287280" y="189000"/>
            <a:ext cx="8676720" cy="633528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l-PL" sz="2800" dirty="0">
                <a:solidFill>
                  <a:srgbClr val="404040"/>
                </a:solidFill>
                <a:latin typeface="Times New Roman"/>
              </a:rPr>
              <a:t>7. W oświadczeniach majątkowych składanych za </a:t>
            </a:r>
            <a:r>
              <a:rPr lang="pl-PL" sz="2800" b="1" dirty="0">
                <a:solidFill>
                  <a:srgbClr val="404040"/>
                </a:solidFill>
                <a:latin typeface="Times New Roman"/>
              </a:rPr>
              <a:t>cały </a:t>
            </a:r>
            <a:r>
              <a:rPr lang="pl-PL" sz="2800" b="1" dirty="0" smtClean="0">
                <a:solidFill>
                  <a:srgbClr val="404040"/>
                </a:solidFill>
                <a:latin typeface="Times New Roman"/>
              </a:rPr>
              <a:t/>
            </a:r>
            <a:br>
              <a:rPr lang="pl-PL" sz="2800" b="1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800" b="1" dirty="0" smtClean="0">
                <a:solidFill>
                  <a:srgbClr val="404040"/>
                </a:solidFill>
                <a:latin typeface="Times New Roman"/>
              </a:rPr>
              <a:t>rok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należy we wszystkich punktach wykazać </a:t>
            </a:r>
            <a:r>
              <a:rPr lang="pl-PL" sz="2800" b="1" dirty="0">
                <a:solidFill>
                  <a:srgbClr val="404040"/>
                </a:solidFill>
                <a:latin typeface="Times New Roman"/>
              </a:rPr>
              <a:t>stan </a:t>
            </a:r>
            <a:r>
              <a:rPr lang="pl-PL" sz="2800" b="1" dirty="0" smtClean="0">
                <a:solidFill>
                  <a:srgbClr val="404040"/>
                </a:solidFill>
                <a:latin typeface="Times New Roman"/>
              </a:rPr>
              <a:t/>
            </a:r>
            <a:br>
              <a:rPr lang="pl-PL" sz="2800" b="1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800" b="1" dirty="0" smtClean="0">
                <a:solidFill>
                  <a:srgbClr val="404040"/>
                </a:solidFill>
                <a:latin typeface="Times New Roman"/>
              </a:rPr>
              <a:t>na </a:t>
            </a:r>
            <a:r>
              <a:rPr lang="pl-PL" sz="2800" b="1" dirty="0">
                <a:solidFill>
                  <a:srgbClr val="404040"/>
                </a:solidFill>
                <a:latin typeface="Times New Roman"/>
              </a:rPr>
              <a:t>31 grudnia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, a w oświadczeniach składanych w ciągu roku należy we wszystkich punktach wykazać </a:t>
            </a:r>
            <a:r>
              <a:rPr lang="pl-PL" sz="2800" b="1" dirty="0">
                <a:solidFill>
                  <a:srgbClr val="404040"/>
                </a:solidFill>
                <a:latin typeface="Times New Roman"/>
              </a:rPr>
              <a:t>stan </a:t>
            </a:r>
            <a:r>
              <a:rPr lang="pl-PL" sz="2800" b="1" dirty="0" smtClean="0">
                <a:solidFill>
                  <a:srgbClr val="404040"/>
                </a:solidFill>
                <a:latin typeface="Times New Roman"/>
              </a:rPr>
              <a:t/>
            </a:r>
            <a:br>
              <a:rPr lang="pl-PL" sz="2800" b="1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800" b="1" dirty="0" smtClean="0">
                <a:solidFill>
                  <a:srgbClr val="404040"/>
                </a:solidFill>
                <a:latin typeface="Times New Roman"/>
              </a:rPr>
              <a:t>na </a:t>
            </a:r>
            <a:r>
              <a:rPr lang="pl-PL" sz="2800" b="1" dirty="0">
                <a:solidFill>
                  <a:srgbClr val="404040"/>
                </a:solidFill>
                <a:latin typeface="Times New Roman"/>
              </a:rPr>
              <a:t>dzień objęcia, utraty lub rezygnacji ze stanowiska. </a:t>
            </a:r>
            <a:endParaRPr lang="pl-PL" sz="2800" b="1" dirty="0" smtClean="0">
              <a:solidFill>
                <a:srgbClr val="404040"/>
              </a:solidFill>
              <a:latin typeface="Times New Roman"/>
            </a:endParaRPr>
          </a:p>
          <a:p>
            <a:pPr algn="just">
              <a:lnSpc>
                <a:spcPct val="15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107640" y="115920"/>
            <a:ext cx="8856720" cy="626544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l-PL" sz="2800">
                <a:solidFill>
                  <a:srgbClr val="404040"/>
                </a:solidFill>
                <a:latin typeface="Times New Roman"/>
              </a:rPr>
              <a:t>Podany adres powinien zawierać wszystkie elementy umożliwiające usytuowanie nieruchomości, tj. nie tylko miejscowość, ale także ulicę, numer domu i lokalu, numer działki w przypadku niezabudowanych nieruchomości gruntowych.</a:t>
            </a:r>
            <a:endParaRPr/>
          </a:p>
          <a:p>
            <a:pPr algn="just"/>
            <a:endParaRPr/>
          </a:p>
          <a:p>
            <a:pPr algn="just"/>
            <a:r>
              <a:rPr lang="pl-PL" sz="2800">
                <a:solidFill>
                  <a:srgbClr val="404040"/>
                </a:solidFill>
                <a:latin typeface="Times New Roman"/>
              </a:rPr>
              <a:t>Ilość i kolejność ujawnionych adresów winna odpowiadać ilości i kolejności wykazanych w części A pkt II nieruchomości.</a:t>
            </a:r>
            <a:endParaRPr/>
          </a:p>
          <a:p>
            <a:pPr algn="just"/>
            <a:endParaRPr/>
          </a:p>
          <a:p>
            <a:pPr algn="just"/>
            <a:r>
              <a:rPr lang="pl-PL" sz="2800">
                <a:solidFill>
                  <a:srgbClr val="404040"/>
                </a:solidFill>
                <a:latin typeface="Times New Roman"/>
              </a:rPr>
              <a:t>W przypadku, gdy adres zamieszkania osoby składającej oświadczenie pokrywa się z adresem mieszkania lub domu wymienionego w części A pkt II oświadczenia, należy ten adres wpisać powtórnie.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899592" y="731880"/>
            <a:ext cx="7885488" cy="572112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l-PL" sz="2800" dirty="0">
                <a:solidFill>
                  <a:srgbClr val="404040"/>
                </a:solidFill>
                <a:latin typeface="Times New Roman"/>
              </a:rPr>
              <a:t>Do oświadczenia majątkowego należy dołączyć kopie </a:t>
            </a:r>
            <a:r>
              <a:rPr lang="pl-PL" sz="2800" b="1" dirty="0">
                <a:solidFill>
                  <a:srgbClr val="404040"/>
                </a:solidFill>
                <a:latin typeface="Times New Roman"/>
              </a:rPr>
              <a:t>wszystkich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 swoich zeznań o wysokości osiągniętego dochodu w roku podatkowym za rok poprzedni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/>
            </a:r>
            <a:br>
              <a:rPr lang="pl-PL" sz="2800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oraz </a:t>
            </a:r>
            <a:r>
              <a:rPr lang="pl-PL" sz="2800" b="1" dirty="0">
                <a:solidFill>
                  <a:srgbClr val="404040"/>
                </a:solidFill>
                <a:latin typeface="Times New Roman"/>
              </a:rPr>
              <a:t>ewentualnych korekt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 tych zeznań. Osoby rozliczane przez zakłady pracy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mają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obowiązek dołączyć do oświadczenia majątkowego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kopię </a:t>
            </a:r>
            <a:br>
              <a:rPr lang="pl-PL" sz="2800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PIT-40. Nie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dołącza się do wymienionego oświadczenia otrzymanej od płatnika informacji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/>
            </a:r>
            <a:br>
              <a:rPr lang="pl-PL" sz="2800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PIT-11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179640" y="189000"/>
            <a:ext cx="8784720" cy="633528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pl-PL" sz="2800" b="1" dirty="0">
                <a:solidFill>
                  <a:srgbClr val="404040"/>
                </a:solidFill>
                <a:latin typeface="Times New Roman"/>
              </a:rPr>
              <a:t>Najczęściej występujące błędy</a:t>
            </a:r>
            <a:endParaRPr dirty="0"/>
          </a:p>
          <a:p>
            <a:pPr algn="just">
              <a:buSzPct val="130000"/>
              <a:buFont typeface="Georgia"/>
              <a:buChar char="*"/>
            </a:pPr>
            <a:r>
              <a:rPr lang="pl-PL" sz="2800" dirty="0">
                <a:solidFill>
                  <a:srgbClr val="404040"/>
                </a:solidFill>
                <a:latin typeface="Times New Roman"/>
              </a:rPr>
              <a:t> brak określenia przynależności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poszczególnych</a:t>
            </a:r>
            <a:br>
              <a:rPr lang="pl-PL" sz="2800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  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składników majątku do majątku odrębnego i majątku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/>
            </a:r>
            <a:br>
              <a:rPr lang="pl-PL" sz="2800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   objętego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małżeńską wspólnością majątkową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,</a:t>
            </a:r>
          </a:p>
          <a:p>
            <a:pPr algn="just">
              <a:buSzPct val="130000"/>
              <a:buFont typeface="Georgia"/>
              <a:buChar char="*"/>
            </a:pP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pozostawienie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niektórych rubryk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oświadczenia</a:t>
            </a:r>
            <a:br>
              <a:rPr lang="pl-PL" sz="2800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  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niewypełnionych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,</a:t>
            </a:r>
          </a:p>
          <a:p>
            <a:pPr algn="just">
              <a:buSzPct val="130000"/>
              <a:buFont typeface="Georgia"/>
              <a:buChar char="*"/>
            </a:pPr>
            <a:r>
              <a:rPr lang="pl-PL" sz="2800" dirty="0">
                <a:solidFill>
                  <a:srgbClr val="404040"/>
                </a:solidFill>
                <a:latin typeface="Times New Roman"/>
              </a:rPr>
              <a:t> brak określenia tytułu prawnego w części A pkt II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;</a:t>
            </a:r>
            <a:endParaRPr sz="2800" dirty="0"/>
          </a:p>
          <a:p>
            <a:pPr algn="just">
              <a:buSzPct val="130000"/>
              <a:buFont typeface="Georgia"/>
              <a:buChar char="*"/>
            </a:pPr>
            <a:r>
              <a:rPr lang="pl-PL" sz="2800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brak wykazania wysokości zobowiązania pieniężnego pozostającego do spłaty na 31.12</a:t>
            </a:r>
            <a:endParaRPr dirty="0"/>
          </a:p>
          <a:p>
            <a:pPr algn="just">
              <a:buSzPct val="130000"/>
              <a:buFont typeface="Georgia"/>
              <a:buChar char="*"/>
            </a:pP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brak wykazania nieruchomości otrzymanych w drodze</a:t>
            </a:r>
            <a:br>
              <a:rPr lang="pl-PL" sz="2800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   darowizny,</a:t>
            </a:r>
            <a:endParaRPr dirty="0"/>
          </a:p>
          <a:p>
            <a:pPr algn="just">
              <a:buSzPct val="130000"/>
              <a:buFont typeface="Georgia"/>
              <a:buChar char="*"/>
            </a:pPr>
            <a:r>
              <a:rPr lang="pl-PL" sz="2800" dirty="0">
                <a:solidFill>
                  <a:srgbClr val="404040"/>
                </a:solidFill>
                <a:latin typeface="Times New Roman"/>
              </a:rPr>
              <a:t> brak wykazania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dochodu uzyskanego z tytułu diet;</a:t>
            </a:r>
          </a:p>
          <a:p>
            <a:pPr>
              <a:buSzPct val="130000"/>
              <a:buFont typeface="Georgia"/>
              <a:buChar char="*"/>
            </a:pPr>
            <a:r>
              <a:rPr lang="pl-PL" sz="2800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brak wykazania dochodu ze spadku; z tytułu zatrudnienia; </a:t>
            </a:r>
            <a:br>
              <a:rPr lang="pl-PL" sz="2800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    ze sprzedaży lokalu mieszkalnego;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251640" y="260280"/>
            <a:ext cx="8712720" cy="6597360"/>
          </a:xfrm>
          <a:prstGeom prst="rect">
            <a:avLst/>
          </a:prstGeom>
        </p:spPr>
        <p:txBody>
          <a:bodyPr/>
          <a:lstStyle/>
          <a:p>
            <a:pPr algn="just">
              <a:buSzPct val="130000"/>
              <a:buFont typeface="Georgia"/>
              <a:buChar char="*"/>
            </a:pP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wykazanie w punkcie VIII przychodów zamiast dochodów;</a:t>
            </a:r>
            <a:endParaRPr lang="pl-PL" sz="2800" dirty="0"/>
          </a:p>
          <a:p>
            <a:pPr algn="just">
              <a:buSzPct val="130000"/>
              <a:buFont typeface="Georgia"/>
              <a:buChar char="*"/>
            </a:pP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wykazanie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ogólnego osiągniętego dochodu, bez podziału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i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wskazania kwot uzyskiwanych z poszczególnych tytułów;</a:t>
            </a:r>
            <a:endParaRPr dirty="0"/>
          </a:p>
          <a:p>
            <a:pPr algn="just">
              <a:buSzPct val="130000"/>
              <a:buFont typeface="Georgia"/>
              <a:buChar char="*"/>
            </a:pPr>
            <a:r>
              <a:rPr lang="pl-PL" sz="2800" dirty="0">
                <a:solidFill>
                  <a:srgbClr val="404040"/>
                </a:solidFill>
                <a:latin typeface="Times New Roman"/>
              </a:rPr>
              <a:t> brak określenia warunków, na jakich zaciągnięto kredyt (wobec kogo zaciągnięto zobowiązanie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finansowe, </a:t>
            </a:r>
            <a:br>
              <a:rPr lang="pl-PL" sz="2800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w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związku z jakim zdarzeniem oraz w jakiej wysokości);</a:t>
            </a:r>
            <a:endParaRPr dirty="0"/>
          </a:p>
          <a:p>
            <a:pPr algn="just">
              <a:buSzPct val="130000"/>
              <a:buFont typeface="Georgia"/>
              <a:buChar char="*"/>
            </a:pPr>
            <a:r>
              <a:rPr lang="pl-PL" sz="2800" dirty="0">
                <a:solidFill>
                  <a:srgbClr val="404040"/>
                </a:solidFill>
                <a:latin typeface="Times New Roman"/>
              </a:rPr>
              <a:t> w części B nie wskazano miejsc położenia nieruchomości wymienionych w części A pkt II,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bądź błędnie przyporządkowano adresy;</a:t>
            </a:r>
            <a:endParaRPr dirty="0"/>
          </a:p>
          <a:p>
            <a:pPr algn="just">
              <a:buSzPct val="130000"/>
              <a:buFont typeface="Georgia"/>
              <a:buChar char="*"/>
            </a:pP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w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punkcie IX nie wykazano samochodu wymienianego    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w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poprzednim oświadczeniu, a nie wskazano przyczyny pominięcia go w obecnym oświadczeniu;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323640" y="731880"/>
            <a:ext cx="8245440" cy="5649480"/>
          </a:xfrm>
          <a:prstGeom prst="rect">
            <a:avLst/>
          </a:prstGeom>
        </p:spPr>
        <p:txBody>
          <a:bodyPr/>
          <a:lstStyle/>
          <a:p>
            <a:pPr algn="just">
              <a:buSzPct val="130000"/>
              <a:buFont typeface="Georgia"/>
              <a:buChar char="*"/>
            </a:pP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Większość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błędów popełnianych przy wypełnianiu oświadczenia wynika z faktu, iż składający oświadczenie nie porównuje danych, jakie </a:t>
            </a: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podał</a:t>
            </a:r>
            <a:br>
              <a:rPr lang="pl-PL" sz="2800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800" dirty="0" smtClean="0">
                <a:solidFill>
                  <a:srgbClr val="404040"/>
                </a:solidFill>
                <a:latin typeface="Times New Roman"/>
              </a:rPr>
              <a:t>w 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oświadczeniu za poprzedni rok.</a:t>
            </a:r>
            <a:r>
              <a:rPr lang="pl-PL" sz="2800" u="sng" dirty="0">
                <a:solidFill>
                  <a:srgbClr val="404040"/>
                </a:solidFill>
                <a:latin typeface="Times New Roman"/>
              </a:rPr>
              <a:t> Nie powinny </a:t>
            </a:r>
            <a:r>
              <a:rPr lang="pl-PL" sz="2800" u="sng" dirty="0" smtClean="0">
                <a:solidFill>
                  <a:srgbClr val="404040"/>
                </a:solidFill>
                <a:latin typeface="Times New Roman"/>
              </a:rPr>
              <a:t/>
            </a:r>
            <a:br>
              <a:rPr lang="pl-PL" sz="2800" u="sng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800" u="sng" dirty="0" smtClean="0">
                <a:solidFill>
                  <a:srgbClr val="404040"/>
                </a:solidFill>
                <a:latin typeface="Times New Roman"/>
              </a:rPr>
              <a:t>zdarzać </a:t>
            </a:r>
            <a:r>
              <a:rPr lang="pl-PL" sz="2800" u="sng" dirty="0">
                <a:solidFill>
                  <a:srgbClr val="404040"/>
                </a:solidFill>
                <a:latin typeface="Times New Roman"/>
              </a:rPr>
              <a:t>się więc sytuacje, że ten sam dom lub działka mają </a:t>
            </a:r>
            <a:r>
              <a:rPr lang="pl-PL" sz="2800" u="sng" dirty="0" smtClean="0">
                <a:solidFill>
                  <a:srgbClr val="404040"/>
                </a:solidFill>
                <a:latin typeface="Times New Roman"/>
              </a:rPr>
              <a:t>w </a:t>
            </a:r>
            <a:r>
              <a:rPr lang="pl-PL" sz="2800" u="sng" dirty="0">
                <a:solidFill>
                  <a:srgbClr val="404040"/>
                </a:solidFill>
                <a:latin typeface="Times New Roman"/>
              </a:rPr>
              <a:t>oświadczeniu za </a:t>
            </a:r>
            <a:r>
              <a:rPr lang="pl-PL" sz="2800" u="sng" dirty="0" smtClean="0">
                <a:solidFill>
                  <a:srgbClr val="404040"/>
                </a:solidFill>
                <a:latin typeface="Times New Roman"/>
              </a:rPr>
              <a:t>2016 </a:t>
            </a:r>
            <a:r>
              <a:rPr lang="pl-PL" sz="2800" u="sng" dirty="0">
                <a:solidFill>
                  <a:srgbClr val="404040"/>
                </a:solidFill>
                <a:latin typeface="Times New Roman"/>
              </a:rPr>
              <a:t>r. powierzchnię różną </a:t>
            </a:r>
            <a:r>
              <a:rPr lang="pl-PL" sz="2800" u="sng" dirty="0" smtClean="0">
                <a:solidFill>
                  <a:srgbClr val="404040"/>
                </a:solidFill>
                <a:latin typeface="Times New Roman"/>
              </a:rPr>
              <a:t/>
            </a:r>
            <a:br>
              <a:rPr lang="pl-PL" sz="2800" u="sng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800" u="sng" dirty="0" smtClean="0">
                <a:solidFill>
                  <a:srgbClr val="404040"/>
                </a:solidFill>
                <a:latin typeface="Times New Roman"/>
              </a:rPr>
              <a:t>od </a:t>
            </a:r>
            <a:r>
              <a:rPr lang="pl-PL" sz="2800" u="sng" dirty="0">
                <a:solidFill>
                  <a:srgbClr val="404040"/>
                </a:solidFill>
                <a:latin typeface="Times New Roman"/>
              </a:rPr>
              <a:t>wykazanej w oświadczeniu za </a:t>
            </a:r>
            <a:r>
              <a:rPr lang="pl-PL" sz="2800" u="sng" dirty="0" smtClean="0">
                <a:solidFill>
                  <a:srgbClr val="404040"/>
                </a:solidFill>
                <a:latin typeface="Times New Roman"/>
              </a:rPr>
              <a:t>2015 </a:t>
            </a:r>
            <a:r>
              <a:rPr lang="pl-PL" sz="2800" u="sng" dirty="0">
                <a:solidFill>
                  <a:srgbClr val="404040"/>
                </a:solidFill>
                <a:latin typeface="Times New Roman"/>
              </a:rPr>
              <a:t>r. - chyba, </a:t>
            </a:r>
            <a:r>
              <a:rPr lang="pl-PL" sz="2800" u="sng" dirty="0" smtClean="0">
                <a:solidFill>
                  <a:srgbClr val="404040"/>
                </a:solidFill>
                <a:latin typeface="Times New Roman"/>
              </a:rPr>
              <a:t/>
            </a:r>
            <a:br>
              <a:rPr lang="pl-PL" sz="2800" u="sng" dirty="0" smtClean="0">
                <a:solidFill>
                  <a:srgbClr val="404040"/>
                </a:solidFill>
                <a:latin typeface="Times New Roman"/>
              </a:rPr>
            </a:br>
            <a:r>
              <a:rPr lang="pl-PL" sz="2800" u="sng" dirty="0" smtClean="0">
                <a:solidFill>
                  <a:srgbClr val="404040"/>
                </a:solidFill>
                <a:latin typeface="Times New Roman"/>
              </a:rPr>
              <a:t>że </a:t>
            </a:r>
            <a:r>
              <a:rPr lang="pl-PL" sz="2800" u="sng" dirty="0">
                <a:solidFill>
                  <a:srgbClr val="404040"/>
                </a:solidFill>
                <a:latin typeface="Times New Roman"/>
              </a:rPr>
              <a:t>w </a:t>
            </a:r>
            <a:r>
              <a:rPr lang="pl-PL" sz="2800" u="sng" dirty="0" smtClean="0">
                <a:solidFill>
                  <a:srgbClr val="404040"/>
                </a:solidFill>
                <a:latin typeface="Times New Roman"/>
              </a:rPr>
              <a:t>2016 </a:t>
            </a:r>
            <a:r>
              <a:rPr lang="pl-PL" sz="2800" u="sng" dirty="0">
                <a:solidFill>
                  <a:srgbClr val="404040"/>
                </a:solidFill>
                <a:latin typeface="Times New Roman"/>
              </a:rPr>
              <a:t>r. część nieruchomości wykazanej w </a:t>
            </a:r>
            <a:r>
              <a:rPr lang="pl-PL" sz="2800" u="sng" dirty="0" smtClean="0">
                <a:solidFill>
                  <a:srgbClr val="404040"/>
                </a:solidFill>
                <a:latin typeface="Times New Roman"/>
              </a:rPr>
              <a:t>2015 </a:t>
            </a:r>
            <a:r>
              <a:rPr lang="pl-PL" sz="2800" u="sng" dirty="0">
                <a:solidFill>
                  <a:srgbClr val="404040"/>
                </a:solidFill>
                <a:latin typeface="Times New Roman"/>
              </a:rPr>
              <a:t>r. została np. zbyta.</a:t>
            </a:r>
            <a:r>
              <a:rPr lang="pl-PL" sz="2800" dirty="0">
                <a:solidFill>
                  <a:srgbClr val="404040"/>
                </a:solidFill>
                <a:latin typeface="Times New Roman"/>
              </a:rPr>
              <a:t> Wykazując dane dotyczące nieruchomości powinno się konfrontować je z danymi wykazanymi w oświadczeniach za kolejne lata.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1793160" y="4372200"/>
            <a:ext cx="6512040" cy="11426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6" name="TextShape 2"/>
          <p:cNvSpPr txBox="1"/>
          <p:nvPr/>
        </p:nvSpPr>
        <p:spPr>
          <a:xfrm>
            <a:off x="539640" y="731520"/>
            <a:ext cx="8352720" cy="5505792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pl-PL" sz="2800" dirty="0">
                <a:solidFill>
                  <a:srgbClr val="000000"/>
                </a:solidFill>
                <a:latin typeface="Times New Roman"/>
              </a:rPr>
              <a:t>W przypadku braku miejsca na druku oświadczenia majątkowego należy załączyć dodatkową kartę </a:t>
            </a:r>
            <a:r>
              <a:rPr lang="pl-PL" sz="28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pl-PL" sz="2800" dirty="0" smtClean="0">
                <a:solidFill>
                  <a:srgbClr val="000000"/>
                </a:solidFill>
                <a:latin typeface="Times New Roman"/>
              </a:rPr>
            </a:br>
            <a:r>
              <a:rPr lang="pl-PL" sz="2800" dirty="0" smtClean="0">
                <a:solidFill>
                  <a:srgbClr val="000000"/>
                </a:solidFill>
                <a:latin typeface="Times New Roman"/>
              </a:rPr>
              <a:t>z </a:t>
            </a:r>
            <a:r>
              <a:rPr lang="pl-PL" sz="2800" dirty="0">
                <a:solidFill>
                  <a:srgbClr val="000000"/>
                </a:solidFill>
                <a:latin typeface="Times New Roman"/>
              </a:rPr>
              <a:t>zaznaczeniem, którego punktu oświadczenia dotyczą dane uzupełnione na tej karcie</a:t>
            </a:r>
            <a:r>
              <a:rPr lang="pl-PL" sz="280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algn="just"/>
            <a:endParaRPr lang="pl-PL" sz="2800" dirty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Sprostowanie oświadczenia majątkowego jest możliwe pod warunkiem, że zostanie </a:t>
            </a:r>
            <a:r>
              <a:rPr lang="pl-PL" sz="2800">
                <a:latin typeface="Times New Roman" panose="02020603050405020304" pitchFamily="18" charset="0"/>
                <a:cs typeface="Times New Roman" panose="02020603050405020304" pitchFamily="18" charset="0"/>
              </a:rPr>
              <a:t>dokonane </a:t>
            </a:r>
            <a:r>
              <a:rPr lang="pl-PL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formie odrębnego dokumentu z dopiskiem „</a:t>
            </a:r>
            <a:r>
              <a:rPr lang="pl-PL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korekta</a:t>
            </a:r>
            <a:r>
              <a:rPr lang="pl-PL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pl-PL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lub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sprostowanie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algn="just"/>
            <a:endParaRPr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Dziękujemy za uwagę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1" descr="536838slonce2k50y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8172400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838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179640" y="692280"/>
            <a:ext cx="8856720" cy="5433480"/>
          </a:xfrm>
          <a:prstGeom prst="rect">
            <a:avLst/>
          </a:prstGeom>
        </p:spPr>
        <p:txBody>
          <a:bodyPr/>
          <a:lstStyle/>
          <a:p>
            <a:r>
              <a:rPr lang="pl-PL" sz="2800" b="1">
                <a:solidFill>
                  <a:srgbClr val="404040"/>
                </a:solidFill>
                <a:latin typeface="Times New Roman"/>
              </a:rPr>
              <a:t>CZĘŚĆ A</a:t>
            </a:r>
            <a:endParaRPr/>
          </a:p>
          <a:p>
            <a:r>
              <a:rPr lang="pl-PL" sz="2800">
                <a:solidFill>
                  <a:srgbClr val="404040"/>
                </a:solidFill>
                <a:latin typeface="Times New Roman"/>
              </a:rPr>
              <a:t>Ja niżej podpisany (a) ,</a:t>
            </a:r>
            <a:endParaRPr/>
          </a:p>
          <a:p>
            <a:pPr algn="ctr"/>
            <a:r>
              <a:rPr lang="pl-PL" sz="2800">
                <a:solidFill>
                  <a:srgbClr val="404040"/>
                </a:solidFill>
                <a:latin typeface="Times New Roman"/>
              </a:rPr>
              <a:t>………………………………………………… 
</a:t>
            </a:r>
            <a:r>
              <a:rPr lang="pl-PL" sz="2400">
                <a:solidFill>
                  <a:srgbClr val="404040"/>
                </a:solidFill>
                <a:latin typeface="Times New Roman"/>
              </a:rPr>
              <a:t>(imiona i nazwisko oraz nazwisko rodowe)</a:t>
            </a:r>
            <a:endParaRPr/>
          </a:p>
          <a:p>
            <a:r>
              <a:rPr lang="pl-PL" sz="2800">
                <a:solidFill>
                  <a:srgbClr val="404040"/>
                </a:solidFill>
                <a:latin typeface="Times New Roman"/>
              </a:rPr>
              <a:t>urodzony (a) …………….…… w ….…………..</a:t>
            </a:r>
            <a:endParaRPr/>
          </a:p>
          <a:p>
            <a:pPr algn="ctr"/>
            <a:r>
              <a:rPr lang="pl-PL" sz="2800">
                <a:solidFill>
                  <a:srgbClr val="404040"/>
                </a:solidFill>
                <a:latin typeface="Times New Roman"/>
              </a:rPr>
              <a:t>……………………………………………………………… </a:t>
            </a:r>
            <a:r>
              <a:rPr lang="pl-PL" sz="2400">
                <a:solidFill>
                  <a:srgbClr val="404040"/>
                </a:solidFill>
                <a:latin typeface="Times New Roman"/>
              </a:rPr>
              <a:t>(miejsce zatrudnienia, stanowisko lub funkcja)</a:t>
            </a:r>
            <a:endParaRPr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251640" y="260280"/>
            <a:ext cx="8244360" cy="619236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l-PL" sz="2800" b="1" dirty="0">
                <a:solidFill>
                  <a:srgbClr val="404040"/>
                </a:solidFill>
                <a:latin typeface="Times New Roman"/>
              </a:rPr>
              <a:t>PUNKT I – ZASOBY PIENIĘŻNE </a:t>
            </a:r>
            <a:endParaRPr dirty="0"/>
          </a:p>
          <a:p>
            <a:pPr algn="just">
              <a:lnSpc>
                <a:spcPct val="150000"/>
              </a:lnSpc>
            </a:pPr>
            <a:r>
              <a:rPr lang="pl-PL" sz="2800" dirty="0">
                <a:solidFill>
                  <a:srgbClr val="404040"/>
                </a:solidFill>
                <a:latin typeface="Times New Roman"/>
              </a:rPr>
              <a:t>W punkcie I oświadczenia majątkowego należy wykazać zasoby środków pieniężnych w walucie polskiej oraz obcej, zgromadzone zarówno w gotówce jak i w formie bezgotówkowej. Przepisy dotyczące oświadczeń majątkowych nie wprowadzają dolnej granicy, od której deklaruje się posiadane środki pieniężne, należy więc ujawnić każde posiadane środki.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46050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836712"/>
            <a:ext cx="7890080" cy="5411688"/>
          </a:xfrm>
        </p:spPr>
        <p:txBody>
          <a:bodyPr/>
          <a:lstStyle/>
          <a:p>
            <a:pPr marL="82296" indent="0" algn="just">
              <a:buNone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 znaczenia jest miejsce przechowywania środków: w domu, na lokacie, na rachunku oszczędnościowo rozliczeniowym ROR, w kasie zapomogowo-pożyczkowej, czy zdeponowane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rachunkach w celu oszczędzania na określony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cel.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Należy określić kwotę oraz walutę, w jakiej zgromadzono środki pieniężne. Pamiętać należy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podaniu nazwy waluty w jakiej zostały zgromadzone środki pieniężne. </a:t>
            </a:r>
          </a:p>
        </p:txBody>
      </p:sp>
    </p:spTree>
    <p:extLst>
      <p:ext uri="{BB962C8B-B14F-4D97-AF65-F5344CB8AC3E}">
        <p14:creationId xmlns:p14="http://schemas.microsoft.com/office/powerpoint/2010/main" val="76514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251640" y="549360"/>
            <a:ext cx="8712720" cy="597492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l-PL" sz="3200" b="1" dirty="0">
                <a:solidFill>
                  <a:srgbClr val="404040"/>
                </a:solidFill>
                <a:latin typeface="Times New Roman"/>
              </a:rPr>
              <a:t>I.</a:t>
            </a:r>
            <a:endParaRPr dirty="0"/>
          </a:p>
          <a:p>
            <a:pPr algn="just"/>
            <a:r>
              <a:rPr lang="pl-PL" sz="3200" dirty="0">
                <a:solidFill>
                  <a:srgbClr val="404040"/>
                </a:solidFill>
                <a:latin typeface="Times New Roman"/>
              </a:rPr>
              <a:t>Zasoby pieniężne:</a:t>
            </a:r>
            <a:endParaRPr dirty="0"/>
          </a:p>
          <a:p>
            <a:pPr algn="just"/>
            <a:r>
              <a:rPr lang="pl-PL" sz="3200" dirty="0">
                <a:solidFill>
                  <a:srgbClr val="404040"/>
                </a:solidFill>
                <a:latin typeface="Times New Roman"/>
              </a:rPr>
              <a:t>- środki pieniężne zgromadzone w walucie polskiej:</a:t>
            </a:r>
            <a:endParaRPr dirty="0"/>
          </a:p>
          <a:p>
            <a:pPr algn="just"/>
            <a:r>
              <a:rPr lang="pl-PL" sz="3200" i="1" dirty="0" smtClean="0">
                <a:solidFill>
                  <a:srgbClr val="404040"/>
                </a:solidFill>
                <a:latin typeface="Times New Roman"/>
              </a:rPr>
              <a:t>10.000 </a:t>
            </a:r>
            <a:r>
              <a:rPr lang="pl-PL" sz="3200" i="1" dirty="0">
                <a:solidFill>
                  <a:srgbClr val="404040"/>
                </a:solidFill>
                <a:latin typeface="Times New Roman"/>
              </a:rPr>
              <a:t>zł – poda</a:t>
            </a:r>
            <a:r>
              <a:rPr lang="pl-PL" sz="3200" dirty="0">
                <a:solidFill>
                  <a:srgbClr val="404040"/>
                </a:solidFill>
                <a:latin typeface="Times New Roman"/>
              </a:rPr>
              <a:t>ć </a:t>
            </a:r>
            <a:r>
              <a:rPr lang="pl-PL" sz="3200" i="1" dirty="0">
                <a:solidFill>
                  <a:srgbClr val="404040"/>
                </a:solidFill>
                <a:latin typeface="Times New Roman"/>
              </a:rPr>
              <a:t>stan na koniec roku, którego dotyczy o</a:t>
            </a:r>
            <a:r>
              <a:rPr lang="pl-PL" sz="3200" dirty="0">
                <a:solidFill>
                  <a:srgbClr val="404040"/>
                </a:solidFill>
                <a:latin typeface="Times New Roman"/>
              </a:rPr>
              <a:t>ś</a:t>
            </a:r>
            <a:r>
              <a:rPr lang="pl-PL" sz="3200" i="1" dirty="0">
                <a:solidFill>
                  <a:srgbClr val="404040"/>
                </a:solidFill>
                <a:latin typeface="Times New Roman"/>
              </a:rPr>
              <a:t>wiadczenie lub na dzień zaistnienia określonego zdarzenia (poda</a:t>
            </a:r>
            <a:r>
              <a:rPr lang="pl-PL" sz="3200" dirty="0">
                <a:solidFill>
                  <a:srgbClr val="404040"/>
                </a:solidFill>
                <a:latin typeface="Times New Roman"/>
              </a:rPr>
              <a:t>ć </a:t>
            </a:r>
            <a:r>
              <a:rPr lang="pl-PL" sz="3200" i="1" dirty="0">
                <a:solidFill>
                  <a:srgbClr val="404040"/>
                </a:solidFill>
                <a:latin typeface="Times New Roman"/>
              </a:rPr>
              <a:t>zarówno gotówk</a:t>
            </a:r>
            <a:r>
              <a:rPr lang="pl-PL" sz="3200" dirty="0">
                <a:solidFill>
                  <a:srgbClr val="404040"/>
                </a:solidFill>
                <a:latin typeface="Times New Roman"/>
              </a:rPr>
              <a:t>ę </a:t>
            </a:r>
            <a:r>
              <a:rPr lang="pl-PL" sz="3200" i="1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posiadaną</a:t>
            </a:r>
            <a:r>
              <a:rPr lang="pl-PL" sz="3200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i="1" dirty="0">
                <a:solidFill>
                  <a:srgbClr val="404040"/>
                </a:solidFill>
                <a:latin typeface="Times New Roman"/>
              </a:rPr>
              <a:t>w domu, jak i </a:t>
            </a:r>
            <a:r>
              <a:rPr lang="pl-PL" sz="3200" dirty="0">
                <a:solidFill>
                  <a:srgbClr val="404040"/>
                </a:solidFill>
                <a:latin typeface="Times New Roman"/>
              </a:rPr>
              <a:t>ś</a:t>
            </a:r>
            <a:r>
              <a:rPr lang="pl-PL" sz="3200" i="1" dirty="0">
                <a:solidFill>
                  <a:srgbClr val="404040"/>
                </a:solidFill>
                <a:latin typeface="Times New Roman"/>
              </a:rPr>
              <a:t>rodki </a:t>
            </a:r>
            <a:r>
              <a:rPr lang="pl-PL" sz="3200" i="1" dirty="0" smtClean="0">
                <a:solidFill>
                  <a:srgbClr val="404040"/>
                </a:solidFill>
                <a:latin typeface="Times New Roman"/>
              </a:rPr>
              <a:t>znajdujące </a:t>
            </a:r>
            <a:r>
              <a:rPr lang="pl-PL" sz="3200" i="1" dirty="0">
                <a:solidFill>
                  <a:srgbClr val="404040"/>
                </a:solidFill>
                <a:latin typeface="Times New Roman"/>
              </a:rPr>
              <a:t>si</a:t>
            </a:r>
            <a:r>
              <a:rPr lang="pl-PL" sz="3200" dirty="0">
                <a:solidFill>
                  <a:srgbClr val="404040"/>
                </a:solidFill>
                <a:latin typeface="Times New Roman"/>
              </a:rPr>
              <a:t>ę 
</a:t>
            </a:r>
            <a:r>
              <a:rPr lang="pl-PL" sz="3200" i="1" dirty="0">
                <a:solidFill>
                  <a:srgbClr val="404040"/>
                </a:solidFill>
                <a:latin typeface="Times New Roman"/>
              </a:rPr>
              <a:t>na rachunkach </a:t>
            </a:r>
            <a:r>
              <a:rPr lang="pl-PL" sz="3200" i="1" dirty="0" smtClean="0">
                <a:solidFill>
                  <a:srgbClr val="404040"/>
                </a:solidFill>
                <a:latin typeface="Times New Roman"/>
              </a:rPr>
              <a:t>bankowych, a także będące 
w dyspozycji osób trzecich np. udzielone pożyczki)</a:t>
            </a:r>
            <a:endParaRPr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284</TotalTime>
  <Words>1642</Words>
  <Application>Microsoft Office PowerPoint</Application>
  <PresentationFormat>Pokaz na ekranie (4:3)</PresentationFormat>
  <Paragraphs>252</Paragraphs>
  <Slides>56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56</vt:i4>
      </vt:variant>
    </vt:vector>
  </HeadingPairs>
  <TitlesOfParts>
    <vt:vector size="57" baseType="lpstr">
      <vt:lpstr>Przesilenie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Punkt VIII – cd.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Dziękujemy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dell</dc:creator>
  <cp:lastModifiedBy>Czopik Wanda</cp:lastModifiedBy>
  <cp:revision>46</cp:revision>
  <dcterms:modified xsi:type="dcterms:W3CDTF">2017-03-28T05:33:54Z</dcterms:modified>
</cp:coreProperties>
</file>